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"/>
  </p:notesMasterIdLst>
  <p:sldIdLst>
    <p:sldId id="297" r:id="rId2"/>
  </p:sldIdLst>
  <p:sldSz cx="36576000" cy="27432000"/>
  <p:notesSz cx="6858000" cy="9144000"/>
  <p:defaultTextStyle>
    <a:defPPr>
      <a:defRPr lang="en-US"/>
    </a:defPPr>
    <a:lvl1pPr marL="0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1pPr>
    <a:lvl2pPr marL="2048044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2pPr>
    <a:lvl3pPr marL="4096084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3pPr>
    <a:lvl4pPr marL="6144128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4pPr>
    <a:lvl5pPr marL="8192172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5pPr>
    <a:lvl6pPr marL="10240216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6pPr>
    <a:lvl7pPr marL="12288256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7pPr>
    <a:lvl8pPr marL="14336300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8pPr>
    <a:lvl9pPr marL="16384345" algn="l" defTabSz="2048044" rtl="0" eaLnBrk="1" latinLnBrk="0" hangingPunct="1">
      <a:defRPr sz="806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640" userDrawn="1">
          <p15:clr>
            <a:srgbClr val="A4A3A4"/>
          </p15:clr>
        </p15:guide>
        <p15:guide id="2" pos="11520" userDrawn="1">
          <p15:clr>
            <a:srgbClr val="A4A3A4"/>
          </p15:clr>
        </p15:guide>
        <p15:guide id="3" pos="1633" userDrawn="1">
          <p15:clr>
            <a:srgbClr val="A4A3A4"/>
          </p15:clr>
        </p15:guide>
        <p15:guide id="4" orient="horz" pos="211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FBE903-FC13-86DF-5EA8-0CC62BF668E1}" name="Simpson, Deb" initials="DS" userId="S::Deb.Simpson@aah.org::88cd5b5f-7458-4711-91a6-ce2d990b00e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65E"/>
    <a:srgbClr val="003B5C"/>
    <a:srgbClr val="FFFFFF"/>
    <a:srgbClr val="FF9E1B"/>
    <a:srgbClr val="616364"/>
    <a:srgbClr val="63666A"/>
    <a:srgbClr val="00314C"/>
    <a:srgbClr val="A7A8A9"/>
    <a:srgbClr val="00A3E0"/>
    <a:srgbClr val="572C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22" autoAdjust="0"/>
    <p:restoredTop sz="96229" autoAdjust="0"/>
  </p:normalViewPr>
  <p:slideViewPr>
    <p:cSldViewPr snapToGrid="0" snapToObjects="1" showGuides="1">
      <p:cViewPr varScale="1">
        <p:scale>
          <a:sx n="26" d="100"/>
          <a:sy n="26" d="100"/>
        </p:scale>
        <p:origin x="2394" y="120"/>
      </p:cViewPr>
      <p:guideLst>
        <p:guide orient="horz" pos="8640"/>
        <p:guide pos="11520"/>
        <p:guide pos="1633"/>
        <p:guide orient="horz" pos="2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hc.root.loc\Data\MET\SMC\Users\933305\AIAMC%20figur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hc.root.loc\Data\MET\SMC\Users\933305\AIAMC%20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r>
              <a:rPr lang="en-US" sz="3200" b="1"/>
              <a:t>FTE Changes from 2021 to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Sheet1!$E$2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5.2630927721041164E-3"/>
                  <c:y val="1.9815980535089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787-4494-9EBA-13732384B8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Sheet1!$F$1:$I$1</c:f>
              <c:strCache>
                <c:ptCount val="4"/>
                <c:pt idx="0">
                  <c:v>Research Associate SI #1</c:v>
                </c:pt>
                <c:pt idx="1">
                  <c:v>Biostatistican SI #1</c:v>
                </c:pt>
                <c:pt idx="2">
                  <c:v>Research Associate SI #2</c:v>
                </c:pt>
                <c:pt idx="3">
                  <c:v>Biostatistican SI #2</c:v>
                </c:pt>
              </c:strCache>
            </c:strRef>
          </c:cat>
          <c:val>
            <c:numRef>
              <c:f>Sheet1!$F$2:$I$2</c:f>
              <c:numCache>
                <c:formatCode>0.0</c:formatCode>
                <c:ptCount val="4"/>
                <c:pt idx="0" formatCode="General">
                  <c:v>6.3</c:v>
                </c:pt>
                <c:pt idx="1">
                  <c:v>4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9D-4684-9736-6362F597A6C1}"/>
            </c:ext>
          </c:extLst>
        </c:ser>
        <c:ser>
          <c:idx val="1"/>
          <c:order val="1"/>
          <c:tx>
            <c:strRef>
              <c:f>Sheet1!$E$3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655865716343276E-4"/>
                  <c:y val="-2.889830494700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9D-4684-9736-6362F597A6C1}"/>
                </c:ext>
              </c:extLst>
            </c:dLbl>
            <c:dLbl>
              <c:idx val="1"/>
              <c:layout>
                <c:manualLayout>
                  <c:x val="6.2655865716343276E-4"/>
                  <c:y val="-2.68341403079343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9D-4684-9736-6362F597A6C1}"/>
                </c:ext>
              </c:extLst>
            </c:dLbl>
            <c:dLbl>
              <c:idx val="2"/>
              <c:layout>
                <c:manualLayout>
                  <c:x val="0"/>
                  <c:y val="-1.7338982968203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787-4494-9EBA-13732384B816}"/>
                </c:ext>
              </c:extLst>
            </c:dLbl>
            <c:dLbl>
              <c:idx val="3"/>
              <c:layout>
                <c:manualLayout>
                  <c:x val="-5.1377613053039516E-3"/>
                  <c:y val="-2.9311072861761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9D-4684-9736-6362F597A6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Sheet1!$F$1:$I$1</c:f>
              <c:strCache>
                <c:ptCount val="4"/>
                <c:pt idx="0">
                  <c:v>Research Associate SI #1</c:v>
                </c:pt>
                <c:pt idx="1">
                  <c:v>Biostatistican SI #1</c:v>
                </c:pt>
                <c:pt idx="2">
                  <c:v>Research Associate SI #2</c:v>
                </c:pt>
                <c:pt idx="3">
                  <c:v>Biostatistican SI #2</c:v>
                </c:pt>
              </c:strCache>
            </c:strRef>
          </c:cat>
          <c:val>
            <c:numRef>
              <c:f>Sheet1!$F$3:$I$3</c:f>
              <c:numCache>
                <c:formatCode>0.0</c:formatCode>
                <c:ptCount val="4"/>
                <c:pt idx="0">
                  <c:v>4.5999999999999996</c:v>
                </c:pt>
                <c:pt idx="1">
                  <c:v>2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9D-4684-9736-6362F597A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811767664"/>
        <c:axId val="811768024"/>
      </c:barChart>
      <c:catAx>
        <c:axId val="8117676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811768024"/>
        <c:crosses val="autoZero"/>
        <c:auto val="1"/>
        <c:lblAlgn val="ctr"/>
        <c:lblOffset val="100"/>
        <c:noMultiLvlLbl val="0"/>
      </c:catAx>
      <c:valAx>
        <c:axId val="811768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81176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235988673161291"/>
          <c:y val="0.1986887516029783"/>
          <c:w val="0.21000841325212422"/>
          <c:h val="0.110228927235758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28575">
      <a:noFill/>
    </a:ln>
    <a:effectLst/>
  </c:spPr>
  <c:txPr>
    <a:bodyPr/>
    <a:lstStyle/>
    <a:p>
      <a:pPr>
        <a:defRPr sz="3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200" b="1" i="0" u="none" strike="noStrike" kern="1200" spc="0" baseline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r>
              <a:rPr lang="en-US" sz="3200" b="1" dirty="0"/>
              <a:t>Cost Changes from 2021 to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1" i="0" u="none" strike="noStrike" kern="1200" spc="0" baseline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Sheet1!$E$6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Sheet1!$F$5:$G$5</c:f>
              <c:strCache>
                <c:ptCount val="2"/>
                <c:pt idx="0">
                  <c:v>Costs SI #1</c:v>
                </c:pt>
                <c:pt idx="1">
                  <c:v>Costs SI #2</c:v>
                </c:pt>
              </c:strCache>
            </c:strRef>
          </c:cat>
          <c:val>
            <c:numRef>
              <c:f>Sheet1!$F$6:$G$6</c:f>
              <c:numCache>
                <c:formatCode>"$"#,##0</c:formatCode>
                <c:ptCount val="2"/>
                <c:pt idx="0">
                  <c:v>1060</c:v>
                </c:pt>
                <c:pt idx="1">
                  <c:v>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A3-4440-8817-AE4FE419E6E4}"/>
            </c:ext>
          </c:extLst>
        </c:ser>
        <c:ser>
          <c:idx val="1"/>
          <c:order val="1"/>
          <c:tx>
            <c:strRef>
              <c:f>Sheet1!$E$7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2295898169190755E-3"/>
                  <c:y val="-3.059648203095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A3-4440-8817-AE4FE419E6E4}"/>
                </c:ext>
              </c:extLst>
            </c:dLbl>
            <c:dLbl>
              <c:idx val="1"/>
              <c:layout>
                <c:manualLayout>
                  <c:x val="0"/>
                  <c:y val="-3.67157784371413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A3-4440-8817-AE4FE419E6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Sheet1!$F$5:$G$5</c:f>
              <c:strCache>
                <c:ptCount val="2"/>
                <c:pt idx="0">
                  <c:v>Costs SI #1</c:v>
                </c:pt>
                <c:pt idx="1">
                  <c:v>Costs SI #2</c:v>
                </c:pt>
              </c:strCache>
            </c:strRef>
          </c:cat>
          <c:val>
            <c:numRef>
              <c:f>Sheet1!$F$7:$G$7</c:f>
              <c:numCache>
                <c:formatCode>"$"#,##0</c:formatCode>
                <c:ptCount val="2"/>
                <c:pt idx="0">
                  <c:v>612</c:v>
                </c:pt>
                <c:pt idx="1">
                  <c:v>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A3-4440-8817-AE4FE419E6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07877680"/>
        <c:axId val="607867240"/>
      </c:barChart>
      <c:catAx>
        <c:axId val="6078776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607867240"/>
        <c:crosses val="autoZero"/>
        <c:auto val="1"/>
        <c:lblAlgn val="ctr"/>
        <c:lblOffset val="100"/>
        <c:noMultiLvlLbl val="0"/>
      </c:catAx>
      <c:valAx>
        <c:axId val="607867240"/>
        <c:scaling>
          <c:orientation val="minMax"/>
          <c:max val="12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n-US"/>
          </a:p>
        </c:txPr>
        <c:crossAx val="607877680"/>
        <c:crosses val="autoZero"/>
        <c:crossBetween val="between"/>
        <c:majorUnit val="2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131871678401661"/>
          <c:y val="0.20792357336072725"/>
          <c:w val="0.155702011435044"/>
          <c:h val="0.106715229145967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28575">
      <a:noFill/>
    </a:ln>
    <a:effectLst/>
  </c:spPr>
  <c:txPr>
    <a:bodyPr/>
    <a:lstStyle/>
    <a:p>
      <a:pPr>
        <a:defRPr sz="24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413B60-74E4-4742-9EE8-3C8057F404F2}" type="doc">
      <dgm:prSet loTypeId="urn:microsoft.com/office/officeart/2005/8/layout/vList6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CA84D2-DE4F-4E5B-9FFD-E1DE04436707}">
      <dgm:prSet phldrT="[Text]"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en-US" sz="3600" dirty="0">
              <a:latin typeface="Verdana" panose="020B0604030504040204" pitchFamily="34" charset="0"/>
              <a:ea typeface="Verdana" panose="020B0604030504040204" pitchFamily="34" charset="0"/>
            </a:rPr>
            <a:t>Aim 1</a:t>
          </a:r>
        </a:p>
      </dgm:t>
    </dgm:pt>
    <dgm:pt modelId="{F6BD9FFA-500A-421C-92AA-8BEC02605421}" type="parTrans" cxnId="{CB2A5F95-EFDF-4061-A7BA-5A9B1621EA44}">
      <dgm:prSet/>
      <dgm:spPr/>
      <dgm:t>
        <a:bodyPr/>
        <a:lstStyle/>
        <a:p>
          <a:endParaRPr lang="en-US" sz="3200"/>
        </a:p>
      </dgm:t>
    </dgm:pt>
    <dgm:pt modelId="{56E4B092-8709-410A-A505-F7EEF08EFC9D}" type="sibTrans" cxnId="{CB2A5F95-EFDF-4061-A7BA-5A9B1621EA44}">
      <dgm:prSet/>
      <dgm:spPr/>
      <dgm:t>
        <a:bodyPr/>
        <a:lstStyle/>
        <a:p>
          <a:endParaRPr lang="en-US" sz="3200"/>
        </a:p>
      </dgm:t>
    </dgm:pt>
    <dgm:pt modelId="{D646BF0E-992E-40BA-9E29-2C3F6071D634}">
      <dgm:prSet phldrT="[Text]"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en-US" sz="3600" dirty="0">
              <a:latin typeface="Verdana" panose="020B0604030504040204" pitchFamily="34" charset="0"/>
              <a:ea typeface="Verdana" panose="020B0604030504040204" pitchFamily="34" charset="0"/>
            </a:rPr>
            <a:t>Aim 2</a:t>
          </a:r>
        </a:p>
      </dgm:t>
    </dgm:pt>
    <dgm:pt modelId="{FB71F9AD-1FEF-4376-8074-670AFF95A7D8}" type="parTrans" cxnId="{53C1CEDF-008C-4A48-B5AC-517AD4EC3005}">
      <dgm:prSet/>
      <dgm:spPr/>
      <dgm:t>
        <a:bodyPr/>
        <a:lstStyle/>
        <a:p>
          <a:endParaRPr lang="en-US" sz="3200"/>
        </a:p>
      </dgm:t>
    </dgm:pt>
    <dgm:pt modelId="{3F2D489E-2D71-4482-BF42-C62BD143CA3A}" type="sibTrans" cxnId="{53C1CEDF-008C-4A48-B5AC-517AD4EC3005}">
      <dgm:prSet/>
      <dgm:spPr/>
      <dgm:t>
        <a:bodyPr/>
        <a:lstStyle/>
        <a:p>
          <a:endParaRPr lang="en-US" sz="3200"/>
        </a:p>
      </dgm:t>
    </dgm:pt>
    <dgm:pt modelId="{66E1E63B-2363-431F-BE6F-D7B489017621}">
      <dgm:prSet phldrT="[Text]" custT="1"/>
      <dgm:spPr/>
      <dgm:t>
        <a:bodyPr/>
        <a:lstStyle/>
        <a:p>
          <a:pPr marL="0">
            <a:lnSpc>
              <a:spcPct val="100000"/>
            </a:lnSpc>
            <a:spcAft>
              <a:spcPts val="0"/>
            </a:spcAft>
            <a:buFont typeface="+mj-lt"/>
            <a:buAutoNum type="arabicPeriod"/>
          </a:pPr>
          <a:r>
            <a:rPr lang="en-US" sz="3600" dirty="0">
              <a:latin typeface="Verdana" panose="020B0604030504040204" pitchFamily="34" charset="0"/>
              <a:ea typeface="Verdana" panose="020B0604030504040204" pitchFamily="34" charset="0"/>
            </a:rPr>
            <a:t>Aim 3</a:t>
          </a:r>
        </a:p>
      </dgm:t>
    </dgm:pt>
    <dgm:pt modelId="{910B289E-23E7-4ABA-AB40-2FF5FE443237}" type="parTrans" cxnId="{1542E6AF-3EB9-4CBB-A204-4C5416B90CA7}">
      <dgm:prSet/>
      <dgm:spPr/>
      <dgm:t>
        <a:bodyPr/>
        <a:lstStyle/>
        <a:p>
          <a:endParaRPr lang="en-US" sz="3200"/>
        </a:p>
      </dgm:t>
    </dgm:pt>
    <dgm:pt modelId="{585A636F-FA6E-4CBF-A993-C2BA7F9C4B4D}" type="sibTrans" cxnId="{1542E6AF-3EB9-4CBB-A204-4C5416B90CA7}">
      <dgm:prSet/>
      <dgm:spPr/>
      <dgm:t>
        <a:bodyPr/>
        <a:lstStyle/>
        <a:p>
          <a:endParaRPr lang="en-US" sz="3200"/>
        </a:p>
      </dgm:t>
    </dgm:pt>
    <dgm:pt modelId="{D94D3543-BA36-43EF-B695-35F162A65A43}">
      <dgm:prSet custT="1"/>
      <dgm:spPr/>
      <dgm:t>
        <a:bodyPr/>
        <a:lstStyle/>
        <a:p>
          <a:pPr marL="0" algn="ctr">
            <a:lnSpc>
              <a:spcPct val="100000"/>
            </a:lnSpc>
            <a:spcAft>
              <a:spcPts val="0"/>
            </a:spcAft>
            <a:buFont typeface="+mj-lt"/>
            <a:buNone/>
          </a:pPr>
          <a:r>
            <a:rPr lang="en-US" sz="280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Determine FTEs needed for new and expanding specialty programs</a:t>
          </a:r>
          <a:endParaRPr lang="en-US" sz="2800" dirty="0">
            <a:solidFill>
              <a:schemeClr val="tx2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8D12E26-8946-4759-A67B-A4416250C4E6}" type="parTrans" cxnId="{F81A54A5-609E-4EDA-9BE1-5643BB4B7835}">
      <dgm:prSet/>
      <dgm:spPr/>
      <dgm:t>
        <a:bodyPr/>
        <a:lstStyle/>
        <a:p>
          <a:endParaRPr lang="en-US" sz="3200"/>
        </a:p>
      </dgm:t>
    </dgm:pt>
    <dgm:pt modelId="{ACFC5E93-8DD3-4FDE-AE96-E98FEA0C14FD}" type="sibTrans" cxnId="{F81A54A5-609E-4EDA-9BE1-5643BB4B7835}">
      <dgm:prSet/>
      <dgm:spPr/>
      <dgm:t>
        <a:bodyPr/>
        <a:lstStyle/>
        <a:p>
          <a:endParaRPr lang="en-US" sz="3200"/>
        </a:p>
      </dgm:t>
    </dgm:pt>
    <dgm:pt modelId="{F2E9DE3D-E98A-4BF5-9036-F3C8FE57D2E3}">
      <dgm:prSet custT="1"/>
      <dgm:spPr/>
      <dgm:t>
        <a:bodyPr/>
        <a:lstStyle/>
        <a:p>
          <a:pPr marL="0" algn="ctr">
            <a:lnSpc>
              <a:spcPct val="100000"/>
            </a:lnSpc>
            <a:spcAft>
              <a:spcPts val="0"/>
            </a:spcAft>
            <a:buFont typeface="+mj-lt"/>
            <a:buNone/>
          </a:pPr>
          <a:r>
            <a:rPr lang="en-US" sz="28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dd, maintain, or reallocate current FTEs for existing programs</a:t>
          </a:r>
          <a:endParaRPr lang="en-US" sz="2800" dirty="0">
            <a:solidFill>
              <a:schemeClr val="tx2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525742-8BBB-4894-9A62-0EB0DB7D1114}" type="parTrans" cxnId="{62509EDA-3F48-4A4D-95F3-F76E0659F5E3}">
      <dgm:prSet/>
      <dgm:spPr/>
      <dgm:t>
        <a:bodyPr/>
        <a:lstStyle/>
        <a:p>
          <a:endParaRPr lang="en-US" sz="3200"/>
        </a:p>
      </dgm:t>
    </dgm:pt>
    <dgm:pt modelId="{7AE4BA09-2A9E-4908-BDE7-664B5DD82169}" type="sibTrans" cxnId="{62509EDA-3F48-4A4D-95F3-F76E0659F5E3}">
      <dgm:prSet/>
      <dgm:spPr/>
      <dgm:t>
        <a:bodyPr/>
        <a:lstStyle/>
        <a:p>
          <a:endParaRPr lang="en-US" sz="3200"/>
        </a:p>
      </dgm:t>
    </dgm:pt>
    <dgm:pt modelId="{E1769415-92F6-4E72-862B-308EB1B0FF31}">
      <dgm:prSet custT="1"/>
      <dgm:spPr/>
      <dgm:t>
        <a:bodyPr/>
        <a:lstStyle/>
        <a:p>
          <a:pPr marL="0" algn="ctr">
            <a:lnSpc>
              <a:spcPct val="100000"/>
            </a:lnSpc>
            <a:spcAft>
              <a:spcPts val="0"/>
            </a:spcAft>
            <a:buFont typeface="+mj-lt"/>
            <a:buNone/>
          </a:pPr>
          <a:r>
            <a:rPr lang="en-US" sz="2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r>
            <a:rPr lang="en-US" sz="28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ustain and grow centralized GME Research (GMER) support team</a:t>
          </a:r>
          <a:endParaRPr lang="en-US" sz="28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4358476-0FB1-44FB-BAA9-98D141B4A841}" type="parTrans" cxnId="{DB9A0C05-5859-4361-8344-44915A1694AB}">
      <dgm:prSet/>
      <dgm:spPr/>
      <dgm:t>
        <a:bodyPr/>
        <a:lstStyle/>
        <a:p>
          <a:endParaRPr lang="en-US" sz="3200"/>
        </a:p>
      </dgm:t>
    </dgm:pt>
    <dgm:pt modelId="{F3E3933E-B707-4B88-B3A6-E8FCB4ED6700}" type="sibTrans" cxnId="{DB9A0C05-5859-4361-8344-44915A1694AB}">
      <dgm:prSet/>
      <dgm:spPr/>
      <dgm:t>
        <a:bodyPr/>
        <a:lstStyle/>
        <a:p>
          <a:endParaRPr lang="en-US" sz="3200"/>
        </a:p>
      </dgm:t>
    </dgm:pt>
    <dgm:pt modelId="{47CA7B91-B41A-4500-931F-2344142CD97C}" type="pres">
      <dgm:prSet presAssocID="{E4413B60-74E4-4742-9EE8-3C8057F404F2}" presName="Name0" presStyleCnt="0">
        <dgm:presLayoutVars>
          <dgm:dir/>
          <dgm:animLvl val="lvl"/>
          <dgm:resizeHandles/>
        </dgm:presLayoutVars>
      </dgm:prSet>
      <dgm:spPr/>
    </dgm:pt>
    <dgm:pt modelId="{D2B786D5-BA9F-4630-848C-D3AD8CEE5661}" type="pres">
      <dgm:prSet presAssocID="{D6CA84D2-DE4F-4E5B-9FFD-E1DE04436707}" presName="linNode" presStyleCnt="0"/>
      <dgm:spPr/>
    </dgm:pt>
    <dgm:pt modelId="{7744B599-BB5B-4E29-8865-607D78B8D324}" type="pres">
      <dgm:prSet presAssocID="{D6CA84D2-DE4F-4E5B-9FFD-E1DE04436707}" presName="parentShp" presStyleLbl="node1" presStyleIdx="0" presStyleCnt="3">
        <dgm:presLayoutVars>
          <dgm:bulletEnabled val="1"/>
        </dgm:presLayoutVars>
      </dgm:prSet>
      <dgm:spPr/>
    </dgm:pt>
    <dgm:pt modelId="{0601CA0B-2EFD-4DA2-B605-208F9338200B}" type="pres">
      <dgm:prSet presAssocID="{D6CA84D2-DE4F-4E5B-9FFD-E1DE04436707}" presName="childShp" presStyleLbl="bgAccFollowNode1" presStyleIdx="0" presStyleCnt="3">
        <dgm:presLayoutVars>
          <dgm:bulletEnabled val="1"/>
        </dgm:presLayoutVars>
      </dgm:prSet>
      <dgm:spPr/>
    </dgm:pt>
    <dgm:pt modelId="{C9560BF3-6191-45B4-B11E-B354DE4F0DC6}" type="pres">
      <dgm:prSet presAssocID="{56E4B092-8709-410A-A505-F7EEF08EFC9D}" presName="spacing" presStyleCnt="0"/>
      <dgm:spPr/>
    </dgm:pt>
    <dgm:pt modelId="{D1C2606A-7F73-4B4E-A9C7-A07C8557C7C9}" type="pres">
      <dgm:prSet presAssocID="{D646BF0E-992E-40BA-9E29-2C3F6071D634}" presName="linNode" presStyleCnt="0"/>
      <dgm:spPr/>
    </dgm:pt>
    <dgm:pt modelId="{8EA9F9F6-3953-48B6-B945-9B529CC35603}" type="pres">
      <dgm:prSet presAssocID="{D646BF0E-992E-40BA-9E29-2C3F6071D634}" presName="parentShp" presStyleLbl="node1" presStyleIdx="1" presStyleCnt="3" custLinFactNeighborY="-7112">
        <dgm:presLayoutVars>
          <dgm:bulletEnabled val="1"/>
        </dgm:presLayoutVars>
      </dgm:prSet>
      <dgm:spPr/>
    </dgm:pt>
    <dgm:pt modelId="{185F5FEF-3821-46DA-A523-B1A656136CBD}" type="pres">
      <dgm:prSet presAssocID="{D646BF0E-992E-40BA-9E29-2C3F6071D634}" presName="childShp" presStyleLbl="bgAccFollowNode1" presStyleIdx="1" presStyleCnt="3" custLinFactNeighborY="-7112">
        <dgm:presLayoutVars>
          <dgm:bulletEnabled val="1"/>
        </dgm:presLayoutVars>
      </dgm:prSet>
      <dgm:spPr/>
    </dgm:pt>
    <dgm:pt modelId="{026421FA-EF69-4ACE-ADC2-799D3CA1A321}" type="pres">
      <dgm:prSet presAssocID="{3F2D489E-2D71-4482-BF42-C62BD143CA3A}" presName="spacing" presStyleCnt="0"/>
      <dgm:spPr/>
    </dgm:pt>
    <dgm:pt modelId="{0340EEDE-7266-4581-B99B-D403F273617E}" type="pres">
      <dgm:prSet presAssocID="{66E1E63B-2363-431F-BE6F-D7B489017621}" presName="linNode" presStyleCnt="0"/>
      <dgm:spPr/>
    </dgm:pt>
    <dgm:pt modelId="{454F6C34-02D7-4601-BE9B-6FE81CDE274A}" type="pres">
      <dgm:prSet presAssocID="{66E1E63B-2363-431F-BE6F-D7B489017621}" presName="parentShp" presStyleLbl="node1" presStyleIdx="2" presStyleCnt="3" custLinFactNeighborY="-14224">
        <dgm:presLayoutVars>
          <dgm:bulletEnabled val="1"/>
        </dgm:presLayoutVars>
      </dgm:prSet>
      <dgm:spPr/>
    </dgm:pt>
    <dgm:pt modelId="{BA17A684-78FF-425E-89DA-33F55EF73433}" type="pres">
      <dgm:prSet presAssocID="{66E1E63B-2363-431F-BE6F-D7B489017621}" presName="childShp" presStyleLbl="bgAccFollowNode1" presStyleIdx="2" presStyleCnt="3" custScaleY="128448" custLinFactNeighborY="-14224">
        <dgm:presLayoutVars>
          <dgm:bulletEnabled val="1"/>
        </dgm:presLayoutVars>
      </dgm:prSet>
      <dgm:spPr/>
    </dgm:pt>
  </dgm:ptLst>
  <dgm:cxnLst>
    <dgm:cxn modelId="{DB9A0C05-5859-4361-8344-44915A1694AB}" srcId="{66E1E63B-2363-431F-BE6F-D7B489017621}" destId="{E1769415-92F6-4E72-862B-308EB1B0FF31}" srcOrd="0" destOrd="0" parTransId="{44358476-0FB1-44FB-BAA9-98D141B4A841}" sibTransId="{F3E3933E-B707-4B88-B3A6-E8FCB4ED6700}"/>
    <dgm:cxn modelId="{4D179214-FE9A-4138-B2D9-3875C3B125A9}" type="presOf" srcId="{D6CA84D2-DE4F-4E5B-9FFD-E1DE04436707}" destId="{7744B599-BB5B-4E29-8865-607D78B8D324}" srcOrd="0" destOrd="0" presId="urn:microsoft.com/office/officeart/2005/8/layout/vList6"/>
    <dgm:cxn modelId="{45A80337-A70A-498C-827A-2504D9A18847}" type="presOf" srcId="{E1769415-92F6-4E72-862B-308EB1B0FF31}" destId="{BA17A684-78FF-425E-89DA-33F55EF73433}" srcOrd="0" destOrd="0" presId="urn:microsoft.com/office/officeart/2005/8/layout/vList6"/>
    <dgm:cxn modelId="{B8D85B60-C085-4D36-A05F-D98F3FACA052}" type="presOf" srcId="{D94D3543-BA36-43EF-B695-35F162A65A43}" destId="{0601CA0B-2EFD-4DA2-B605-208F9338200B}" srcOrd="0" destOrd="0" presId="urn:microsoft.com/office/officeart/2005/8/layout/vList6"/>
    <dgm:cxn modelId="{70301665-9E33-46F1-9E92-E61E43A18225}" type="presOf" srcId="{66E1E63B-2363-431F-BE6F-D7B489017621}" destId="{454F6C34-02D7-4601-BE9B-6FE81CDE274A}" srcOrd="0" destOrd="0" presId="urn:microsoft.com/office/officeart/2005/8/layout/vList6"/>
    <dgm:cxn modelId="{4262544F-4484-46C3-8397-9ECAF079181E}" type="presOf" srcId="{D646BF0E-992E-40BA-9E29-2C3F6071D634}" destId="{8EA9F9F6-3953-48B6-B945-9B529CC35603}" srcOrd="0" destOrd="0" presId="urn:microsoft.com/office/officeart/2005/8/layout/vList6"/>
    <dgm:cxn modelId="{CB2A5F95-EFDF-4061-A7BA-5A9B1621EA44}" srcId="{E4413B60-74E4-4742-9EE8-3C8057F404F2}" destId="{D6CA84D2-DE4F-4E5B-9FFD-E1DE04436707}" srcOrd="0" destOrd="0" parTransId="{F6BD9FFA-500A-421C-92AA-8BEC02605421}" sibTransId="{56E4B092-8709-410A-A505-F7EEF08EFC9D}"/>
    <dgm:cxn modelId="{EBFC8F99-C938-4412-8466-3EA51630CF2D}" type="presOf" srcId="{F2E9DE3D-E98A-4BF5-9036-F3C8FE57D2E3}" destId="{185F5FEF-3821-46DA-A523-B1A656136CBD}" srcOrd="0" destOrd="0" presId="urn:microsoft.com/office/officeart/2005/8/layout/vList6"/>
    <dgm:cxn modelId="{F81A54A5-609E-4EDA-9BE1-5643BB4B7835}" srcId="{D6CA84D2-DE4F-4E5B-9FFD-E1DE04436707}" destId="{D94D3543-BA36-43EF-B695-35F162A65A43}" srcOrd="0" destOrd="0" parTransId="{D8D12E26-8946-4759-A67B-A4416250C4E6}" sibTransId="{ACFC5E93-8DD3-4FDE-AE96-E98FEA0C14FD}"/>
    <dgm:cxn modelId="{8FC362AB-172B-4102-A7C4-C1C15BEE899B}" type="presOf" srcId="{E4413B60-74E4-4742-9EE8-3C8057F404F2}" destId="{47CA7B91-B41A-4500-931F-2344142CD97C}" srcOrd="0" destOrd="0" presId="urn:microsoft.com/office/officeart/2005/8/layout/vList6"/>
    <dgm:cxn modelId="{1542E6AF-3EB9-4CBB-A204-4C5416B90CA7}" srcId="{E4413B60-74E4-4742-9EE8-3C8057F404F2}" destId="{66E1E63B-2363-431F-BE6F-D7B489017621}" srcOrd="2" destOrd="0" parTransId="{910B289E-23E7-4ABA-AB40-2FF5FE443237}" sibTransId="{585A636F-FA6E-4CBF-A993-C2BA7F9C4B4D}"/>
    <dgm:cxn modelId="{62509EDA-3F48-4A4D-95F3-F76E0659F5E3}" srcId="{D646BF0E-992E-40BA-9E29-2C3F6071D634}" destId="{F2E9DE3D-E98A-4BF5-9036-F3C8FE57D2E3}" srcOrd="0" destOrd="0" parTransId="{6D525742-8BBB-4894-9A62-0EB0DB7D1114}" sibTransId="{7AE4BA09-2A9E-4908-BDE7-664B5DD82169}"/>
    <dgm:cxn modelId="{53C1CEDF-008C-4A48-B5AC-517AD4EC3005}" srcId="{E4413B60-74E4-4742-9EE8-3C8057F404F2}" destId="{D646BF0E-992E-40BA-9E29-2C3F6071D634}" srcOrd="1" destOrd="0" parTransId="{FB71F9AD-1FEF-4376-8074-670AFF95A7D8}" sibTransId="{3F2D489E-2D71-4482-BF42-C62BD143CA3A}"/>
    <dgm:cxn modelId="{6679E754-E302-4112-8724-F9ACEA7DB381}" type="presParOf" srcId="{47CA7B91-B41A-4500-931F-2344142CD97C}" destId="{D2B786D5-BA9F-4630-848C-D3AD8CEE5661}" srcOrd="0" destOrd="0" presId="urn:microsoft.com/office/officeart/2005/8/layout/vList6"/>
    <dgm:cxn modelId="{8B6E5F49-DB2E-49A6-80D2-3AF57DEFFAE6}" type="presParOf" srcId="{D2B786D5-BA9F-4630-848C-D3AD8CEE5661}" destId="{7744B599-BB5B-4E29-8865-607D78B8D324}" srcOrd="0" destOrd="0" presId="urn:microsoft.com/office/officeart/2005/8/layout/vList6"/>
    <dgm:cxn modelId="{B3156037-5E0E-4BA6-A42E-D87E5C8B785D}" type="presParOf" srcId="{D2B786D5-BA9F-4630-848C-D3AD8CEE5661}" destId="{0601CA0B-2EFD-4DA2-B605-208F9338200B}" srcOrd="1" destOrd="0" presId="urn:microsoft.com/office/officeart/2005/8/layout/vList6"/>
    <dgm:cxn modelId="{4151B14A-BDC4-4769-AADB-CB29359EA41B}" type="presParOf" srcId="{47CA7B91-B41A-4500-931F-2344142CD97C}" destId="{C9560BF3-6191-45B4-B11E-B354DE4F0DC6}" srcOrd="1" destOrd="0" presId="urn:microsoft.com/office/officeart/2005/8/layout/vList6"/>
    <dgm:cxn modelId="{81DC2116-5A9B-477E-94A0-539FDB708EB8}" type="presParOf" srcId="{47CA7B91-B41A-4500-931F-2344142CD97C}" destId="{D1C2606A-7F73-4B4E-A9C7-A07C8557C7C9}" srcOrd="2" destOrd="0" presId="urn:microsoft.com/office/officeart/2005/8/layout/vList6"/>
    <dgm:cxn modelId="{6FB6CCFD-CBB1-45B9-B8DE-A0DAA1568367}" type="presParOf" srcId="{D1C2606A-7F73-4B4E-A9C7-A07C8557C7C9}" destId="{8EA9F9F6-3953-48B6-B945-9B529CC35603}" srcOrd="0" destOrd="0" presId="urn:microsoft.com/office/officeart/2005/8/layout/vList6"/>
    <dgm:cxn modelId="{849A36A2-B284-44BD-8014-51D09E0F099C}" type="presParOf" srcId="{D1C2606A-7F73-4B4E-A9C7-A07C8557C7C9}" destId="{185F5FEF-3821-46DA-A523-B1A656136CBD}" srcOrd="1" destOrd="0" presId="urn:microsoft.com/office/officeart/2005/8/layout/vList6"/>
    <dgm:cxn modelId="{90105BD6-0154-45A4-83D0-74DEB5434A5D}" type="presParOf" srcId="{47CA7B91-B41A-4500-931F-2344142CD97C}" destId="{026421FA-EF69-4ACE-ADC2-799D3CA1A321}" srcOrd="3" destOrd="0" presId="urn:microsoft.com/office/officeart/2005/8/layout/vList6"/>
    <dgm:cxn modelId="{331F1F7A-E6D7-4FEA-B7D5-E4F5EF403028}" type="presParOf" srcId="{47CA7B91-B41A-4500-931F-2344142CD97C}" destId="{0340EEDE-7266-4581-B99B-D403F273617E}" srcOrd="4" destOrd="0" presId="urn:microsoft.com/office/officeart/2005/8/layout/vList6"/>
    <dgm:cxn modelId="{0678CBF8-3459-494C-8BDF-C81F4DB952C4}" type="presParOf" srcId="{0340EEDE-7266-4581-B99B-D403F273617E}" destId="{454F6C34-02D7-4601-BE9B-6FE81CDE274A}" srcOrd="0" destOrd="0" presId="urn:microsoft.com/office/officeart/2005/8/layout/vList6"/>
    <dgm:cxn modelId="{DFDA4EA0-1B3A-4349-902F-56106C9EDF4D}" type="presParOf" srcId="{0340EEDE-7266-4581-B99B-D403F273617E}" destId="{BA17A684-78FF-425E-89DA-33F55EF7343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D558B3-71E7-4C95-89C4-B71FE781D913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7BEE85-3806-4D56-8740-E35F85A1DF78}">
      <dgm:prSet phldrT="[Text]" custT="1"/>
      <dgm:spPr/>
      <dgm:t>
        <a:bodyPr/>
        <a:lstStyle/>
        <a:p>
          <a:r>
            <a:rPr lang="en-US" sz="2600" dirty="0">
              <a:latin typeface="Verdana" panose="020B0604030504040204" pitchFamily="34" charset="0"/>
              <a:ea typeface="Verdana" panose="020B0604030504040204" pitchFamily="34" charset="0"/>
            </a:rPr>
            <a:t>Spring 2021</a:t>
          </a:r>
        </a:p>
      </dgm:t>
    </dgm:pt>
    <dgm:pt modelId="{A9051F14-3D93-4099-A332-0BC69FEB68AD}" type="parTrans" cxnId="{D2ACB1E5-9CCE-47E6-B43A-9EC7696B43E4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C6CDFB1-B0F2-4942-BA07-11993104E3D5}" type="sibTrans" cxnId="{D2ACB1E5-9CCE-47E6-B43A-9EC7696B43E4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7F1EE7A-3486-4076-95C8-5179A0D1AA99}">
      <dgm:prSet phldrT="[Text]" custT="1"/>
      <dgm:spPr>
        <a:ln w="76200">
          <a:solidFill>
            <a:schemeClr val="accent2"/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Reviewed all specialty programs within SI #1 and ACGME CPRs for scholarship, as well as existing research associate and biostatistician FTEs.</a:t>
          </a:r>
        </a:p>
      </dgm:t>
    </dgm:pt>
    <dgm:pt modelId="{40B503D6-71F5-4679-8F59-E1D13B1082C7}" type="parTrans" cxnId="{4594915D-514D-4C20-8D5E-BC6555053AAF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B317F5D-88BC-4FA5-95F5-0F35CA30DE72}" type="sibTrans" cxnId="{4594915D-514D-4C20-8D5E-BC6555053AAF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701B760-08B4-4D74-B795-B146BB689BBF}">
      <dgm:prSet phldrT="[Text]" custT="1"/>
      <dgm:spPr/>
      <dgm:t>
        <a:bodyPr/>
        <a:lstStyle/>
        <a:p>
          <a:r>
            <a:rPr lang="en-US" sz="2600" dirty="0">
              <a:latin typeface="Verdana" panose="020B0604030504040204" pitchFamily="34" charset="0"/>
              <a:ea typeface="Verdana" panose="020B0604030504040204" pitchFamily="34" charset="0"/>
            </a:rPr>
            <a:t>Spring 2021</a:t>
          </a:r>
        </a:p>
      </dgm:t>
    </dgm:pt>
    <dgm:pt modelId="{A955853F-7F37-4F15-9F43-52D0417ACEEA}" type="parTrans" cxnId="{923CAF39-2504-469E-9472-DD3B5D26F45C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CCD8529-E459-4F2A-9ADE-F051BE402815}" type="sibTrans" cxnId="{923CAF39-2504-469E-9472-DD3B5D26F45C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245E85C-43BB-4AAC-8216-95857BD0C679}">
      <dgm:prSet phldrT="[Text]" custT="1"/>
      <dgm:spPr>
        <a:ln w="762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Created formula based on existing resident/fellow support and scholarly productively. </a:t>
          </a:r>
        </a:p>
      </dgm:t>
    </dgm:pt>
    <dgm:pt modelId="{02045758-FFD2-4AE5-B934-3495FB4265BE}" type="parTrans" cxnId="{C66A62D3-078E-494D-B353-95B1C0B186F3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3028E0A-60E9-4770-A988-9C5D264DD4C8}" type="sibTrans" cxnId="{C66A62D3-078E-494D-B353-95B1C0B186F3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F087BAD-8809-474C-8ED6-B3C9288F2257}">
      <dgm:prSet phldrT="[Text]" custT="1"/>
      <dgm:spPr/>
      <dgm:t>
        <a:bodyPr/>
        <a:lstStyle/>
        <a:p>
          <a:r>
            <a:rPr lang="en-US" sz="2600" dirty="0">
              <a:latin typeface="Verdana" panose="020B0604030504040204" pitchFamily="34" charset="0"/>
              <a:ea typeface="Verdana" panose="020B0604030504040204" pitchFamily="34" charset="0"/>
            </a:rPr>
            <a:t>Spring 2021-Spring 2024</a:t>
          </a:r>
        </a:p>
      </dgm:t>
    </dgm:pt>
    <dgm:pt modelId="{CFF031BB-D5BF-4B05-B7CE-DEC1837DE830}" type="parTrans" cxnId="{33449247-0340-41FD-B26E-FC828ED0D68D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5192CCF-6968-4238-AEB6-891D5538D083}" type="sibTrans" cxnId="{33449247-0340-41FD-B26E-FC828ED0D68D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AAFC984-440E-42DF-BE6A-EC802FA042B1}">
      <dgm:prSet phldrT="[Text]" custT="1"/>
      <dgm:spPr>
        <a:ln w="76200">
          <a:solidFill>
            <a:srgbClr val="A4D65E"/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Applied formula to determine ideal FTE support needs in in SI #1 and SI #2 within existing programs to support continued hospital approved funding and request additional funding.</a:t>
          </a:r>
        </a:p>
      </dgm:t>
    </dgm:pt>
    <dgm:pt modelId="{C1BB9369-F008-47D7-B695-D5E109289DB5}" type="parTrans" cxnId="{FF13CBD2-C86F-4CFC-83DF-1D2BAD2F1D6B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FDE3FFC-4082-4EBF-B652-65DB9B9E5B28}" type="sibTrans" cxnId="{FF13CBD2-C86F-4CFC-83DF-1D2BAD2F1D6B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86FF94B-4C70-4033-B4C7-D58A41CDCFD7}">
      <dgm:prSet custT="1"/>
      <dgm:spPr/>
      <dgm:t>
        <a:bodyPr/>
        <a:lstStyle/>
        <a:p>
          <a:r>
            <a:rPr lang="en-US" sz="2600" dirty="0">
              <a:latin typeface="Verdana" panose="020B0604030504040204" pitchFamily="34" charset="0"/>
              <a:ea typeface="Verdana" panose="020B0604030504040204" pitchFamily="34" charset="0"/>
            </a:rPr>
            <a:t>Summer 2024</a:t>
          </a:r>
        </a:p>
      </dgm:t>
    </dgm:pt>
    <dgm:pt modelId="{3ABE59D2-F557-4367-9817-1E38ABAC4D75}" type="parTrans" cxnId="{DC24B2DA-BBA4-4E9C-B32B-B2987676737B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841530C4-B404-4649-9EC8-02420B203A37}" type="sibTrans" cxnId="{DC24B2DA-BBA4-4E9C-B32B-B2987676737B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AD0DE11-9435-42BB-98AC-C5DB6FB1F72C}">
      <dgm:prSet custT="1"/>
      <dgm:spPr>
        <a:ln w="76200">
          <a:solidFill>
            <a:schemeClr val="accent5"/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Summary statistics were used to describe FTEs and budget changes from 2021-2024 in SI #1 (residents/fellows 2021 N=170, 2024 N=197) and SI #2 (residents/fellows 2021 N=591, 2024 N=588).</a:t>
          </a:r>
        </a:p>
      </dgm:t>
    </dgm:pt>
    <dgm:pt modelId="{C12EE354-B07B-4453-B016-177F9D8CCDF7}" type="parTrans" cxnId="{9EEE15D3-6DE1-4CDB-A968-A34D41FD3C93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0C2AAB7-FDF2-4930-BE2B-41DA0005237A}" type="sibTrans" cxnId="{9EEE15D3-6DE1-4CDB-A968-A34D41FD3C93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9763DBDD-8E18-449C-992F-CCC3329867C6}">
      <dgm:prSet phldrT="[Text]" custT="1"/>
      <dgm:spPr>
        <a:ln w="76200">
          <a:solidFill>
            <a:schemeClr val="accent2">
              <a:lumMod val="50000"/>
            </a:schemeClr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Did not account for faculty needs or administrative needs.</a:t>
          </a:r>
        </a:p>
      </dgm:t>
    </dgm:pt>
    <dgm:pt modelId="{5BC6FB68-9EDE-4336-A8C7-3B2C5EAB896F}" type="parTrans" cxnId="{7E194A04-4CD3-4385-9A4F-39ADA7481AEF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57126C1-31D2-4861-B674-8675D6A00295}" type="sibTrans" cxnId="{7E194A04-4CD3-4385-9A4F-39ADA7481AEF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468358C-FCD7-4EA0-BC45-15965EF992D4}">
      <dgm:prSet phldrT="[Text]" custT="1"/>
      <dgm:spPr>
        <a:ln w="76200">
          <a:solidFill>
            <a:srgbClr val="A4D65E"/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Further applied to determine needs for new/expanding programs to add $$ to programs’ budgets.</a:t>
          </a:r>
        </a:p>
      </dgm:t>
    </dgm:pt>
    <dgm:pt modelId="{00F5678C-B655-4551-806D-CF1AC9515162}" type="sibTrans" cxnId="{F622BAA7-72D1-46E3-8342-86FDB46001E8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52B86A4-CFB7-4DB3-A1DD-EF10F9905ED4}" type="parTrans" cxnId="{F622BAA7-72D1-46E3-8342-86FDB46001E8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E815B7B-73F6-4202-B83F-08FF6D8EF507}">
      <dgm:prSet phldrT="[Text]" custT="1"/>
      <dgm:spPr>
        <a:ln w="76200">
          <a:solidFill>
            <a:srgbClr val="A4D65E"/>
          </a:solidFill>
        </a:ln>
      </dgm:spPr>
      <dgm:t>
        <a:bodyPr/>
        <a:lstStyle/>
        <a:p>
          <a:r>
            <a:rPr lang="en-US" sz="26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New positions were created.</a:t>
          </a:r>
        </a:p>
      </dgm:t>
    </dgm:pt>
    <dgm:pt modelId="{BF17A864-76E0-421A-B0AE-64FA6B8EF5EC}" type="sibTrans" cxnId="{C23CAF68-6625-4CA0-9609-B1F6EF7123E5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2D0D530-C4E7-413A-B9CC-C817244C30BD}" type="parTrans" cxnId="{C23CAF68-6625-4CA0-9609-B1F6EF7123E5}">
      <dgm:prSet/>
      <dgm:spPr/>
      <dgm:t>
        <a:bodyPr/>
        <a:lstStyle/>
        <a:p>
          <a:endParaRPr lang="en-US" sz="26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3380ADA5-4A0D-44E7-B331-6FFC4232A8B8}" type="pres">
      <dgm:prSet presAssocID="{0AD558B3-71E7-4C95-89C4-B71FE781D913}" presName="linearFlow" presStyleCnt="0">
        <dgm:presLayoutVars>
          <dgm:dir/>
          <dgm:animLvl val="lvl"/>
          <dgm:resizeHandles val="exact"/>
        </dgm:presLayoutVars>
      </dgm:prSet>
      <dgm:spPr/>
    </dgm:pt>
    <dgm:pt modelId="{9724FE21-9456-4022-BCA6-A3B1288414CA}" type="pres">
      <dgm:prSet presAssocID="{747BEE85-3806-4D56-8740-E35F85A1DF78}" presName="composite" presStyleCnt="0"/>
      <dgm:spPr/>
    </dgm:pt>
    <dgm:pt modelId="{504B0315-DADF-4898-90C2-CE1D1FA7188A}" type="pres">
      <dgm:prSet presAssocID="{747BEE85-3806-4D56-8740-E35F85A1DF78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002E39E2-5C5D-43FA-9C2D-3101DA73BD14}" type="pres">
      <dgm:prSet presAssocID="{747BEE85-3806-4D56-8740-E35F85A1DF78}" presName="descendantText" presStyleLbl="alignAcc1" presStyleIdx="0" presStyleCnt="4">
        <dgm:presLayoutVars>
          <dgm:bulletEnabled val="1"/>
        </dgm:presLayoutVars>
      </dgm:prSet>
      <dgm:spPr/>
    </dgm:pt>
    <dgm:pt modelId="{C78ECC6E-B1E8-4D03-9857-CC5410FE73D9}" type="pres">
      <dgm:prSet presAssocID="{BC6CDFB1-B0F2-4942-BA07-11993104E3D5}" presName="sp" presStyleCnt="0"/>
      <dgm:spPr/>
    </dgm:pt>
    <dgm:pt modelId="{51D1BC3C-856D-49BB-863F-57A0E7958527}" type="pres">
      <dgm:prSet presAssocID="{C701B760-08B4-4D74-B795-B146BB689BBF}" presName="composite" presStyleCnt="0"/>
      <dgm:spPr/>
    </dgm:pt>
    <dgm:pt modelId="{25E2E481-7038-4C63-9F2F-AF451F603115}" type="pres">
      <dgm:prSet presAssocID="{C701B760-08B4-4D74-B795-B146BB689BBF}" presName="parentText" presStyleLbl="alignNode1" presStyleIdx="1" presStyleCnt="4" custLinFactNeighborY="-24911">
        <dgm:presLayoutVars>
          <dgm:chMax val="1"/>
          <dgm:bulletEnabled val="1"/>
        </dgm:presLayoutVars>
      </dgm:prSet>
      <dgm:spPr/>
    </dgm:pt>
    <dgm:pt modelId="{E2881F1B-EDA8-442E-94ED-14191D3DBB3D}" type="pres">
      <dgm:prSet presAssocID="{C701B760-08B4-4D74-B795-B146BB689BBF}" presName="descendantText" presStyleLbl="alignAcc1" presStyleIdx="1" presStyleCnt="4" custLinFactNeighborY="-38325">
        <dgm:presLayoutVars>
          <dgm:bulletEnabled val="1"/>
        </dgm:presLayoutVars>
      </dgm:prSet>
      <dgm:spPr/>
    </dgm:pt>
    <dgm:pt modelId="{8BFDD5B2-1CDD-4CE9-95B3-5C28C44FF2DC}" type="pres">
      <dgm:prSet presAssocID="{ECCD8529-E459-4F2A-9ADE-F051BE402815}" presName="sp" presStyleCnt="0"/>
      <dgm:spPr/>
    </dgm:pt>
    <dgm:pt modelId="{DFDF267A-21F7-47B0-BE4E-E502A177CB4E}" type="pres">
      <dgm:prSet presAssocID="{6F087BAD-8809-474C-8ED6-B3C9288F2257}" presName="composite" presStyleCnt="0"/>
      <dgm:spPr/>
    </dgm:pt>
    <dgm:pt modelId="{59AD648C-E26C-4333-9976-DAF696221D33}" type="pres">
      <dgm:prSet presAssocID="{6F087BAD-8809-474C-8ED6-B3C9288F2257}" presName="parentText" presStyleLbl="alignNode1" presStyleIdx="2" presStyleCnt="4" custLinFactNeighborX="176" custLinFactNeighborY="-48955">
        <dgm:presLayoutVars>
          <dgm:chMax val="1"/>
          <dgm:bulletEnabled val="1"/>
        </dgm:presLayoutVars>
      </dgm:prSet>
      <dgm:spPr/>
    </dgm:pt>
    <dgm:pt modelId="{CD1703C2-44D7-4B7D-8049-79A07A86B9BC}" type="pres">
      <dgm:prSet presAssocID="{6F087BAD-8809-474C-8ED6-B3C9288F2257}" presName="descendantText" presStyleLbl="alignAcc1" presStyleIdx="2" presStyleCnt="4" custScaleY="123029" custLinFactNeighborY="-75316">
        <dgm:presLayoutVars>
          <dgm:bulletEnabled val="1"/>
        </dgm:presLayoutVars>
      </dgm:prSet>
      <dgm:spPr/>
    </dgm:pt>
    <dgm:pt modelId="{8275A155-0B9B-4807-A4B9-340B920F619D}" type="pres">
      <dgm:prSet presAssocID="{95192CCF-6968-4238-AEB6-891D5538D083}" presName="sp" presStyleCnt="0"/>
      <dgm:spPr/>
    </dgm:pt>
    <dgm:pt modelId="{DBE534E5-7C5A-4D47-A4FC-67845FDB6885}" type="pres">
      <dgm:prSet presAssocID="{586FF94B-4C70-4033-B4C7-D58A41CDCFD7}" presName="composite" presStyleCnt="0"/>
      <dgm:spPr/>
    </dgm:pt>
    <dgm:pt modelId="{F7DC7447-2962-437B-8DA5-28B1D1749EF4}" type="pres">
      <dgm:prSet presAssocID="{586FF94B-4C70-4033-B4C7-D58A41CDCFD7}" presName="parentText" presStyleLbl="alignNode1" presStyleIdx="3" presStyleCnt="4" custLinFactNeighborX="176" custLinFactNeighborY="-74575">
        <dgm:presLayoutVars>
          <dgm:chMax val="1"/>
          <dgm:bulletEnabled val="1"/>
        </dgm:presLayoutVars>
      </dgm:prSet>
      <dgm:spPr/>
    </dgm:pt>
    <dgm:pt modelId="{2DBABFD1-2B20-44E7-8371-D2FD7E4EA54A}" type="pres">
      <dgm:prSet presAssocID="{586FF94B-4C70-4033-B4C7-D58A41CDCFD7}" presName="descendantText" presStyleLbl="alignAcc1" presStyleIdx="3" presStyleCnt="4" custLinFactY="-2372" custLinFactNeighborY="-100000">
        <dgm:presLayoutVars>
          <dgm:bulletEnabled val="1"/>
        </dgm:presLayoutVars>
      </dgm:prSet>
      <dgm:spPr/>
    </dgm:pt>
  </dgm:ptLst>
  <dgm:cxnLst>
    <dgm:cxn modelId="{7E194A04-4CD3-4385-9A4F-39ADA7481AEF}" srcId="{C701B760-08B4-4D74-B795-B146BB689BBF}" destId="{9763DBDD-8E18-449C-992F-CCC3329867C6}" srcOrd="1" destOrd="0" parTransId="{5BC6FB68-9EDE-4336-A8C7-3B2C5EAB896F}" sibTransId="{057126C1-31D2-4861-B674-8675D6A00295}"/>
    <dgm:cxn modelId="{C8462C08-7EA7-4F44-9A36-441E82000B43}" type="presOf" srcId="{0AD558B3-71E7-4C95-89C4-B71FE781D913}" destId="{3380ADA5-4A0D-44E7-B331-6FFC4232A8B8}" srcOrd="0" destOrd="0" presId="urn:microsoft.com/office/officeart/2005/8/layout/chevron2"/>
    <dgm:cxn modelId="{FE13B019-FF26-4C54-8726-226AA6AC4F76}" type="presOf" srcId="{EAD0DE11-9435-42BB-98AC-C5DB6FB1F72C}" destId="{2DBABFD1-2B20-44E7-8371-D2FD7E4EA54A}" srcOrd="0" destOrd="0" presId="urn:microsoft.com/office/officeart/2005/8/layout/chevron2"/>
    <dgm:cxn modelId="{85FDEF20-8460-45A4-957F-1D8F67D3FC43}" type="presOf" srcId="{3245E85C-43BB-4AAC-8216-95857BD0C679}" destId="{E2881F1B-EDA8-442E-94ED-14191D3DBB3D}" srcOrd="0" destOrd="0" presId="urn:microsoft.com/office/officeart/2005/8/layout/chevron2"/>
    <dgm:cxn modelId="{3CAB3B38-3362-440C-A0BB-0E56CB33F410}" type="presOf" srcId="{586FF94B-4C70-4033-B4C7-D58A41CDCFD7}" destId="{F7DC7447-2962-437B-8DA5-28B1D1749EF4}" srcOrd="0" destOrd="0" presId="urn:microsoft.com/office/officeart/2005/8/layout/chevron2"/>
    <dgm:cxn modelId="{923CAF39-2504-469E-9472-DD3B5D26F45C}" srcId="{0AD558B3-71E7-4C95-89C4-B71FE781D913}" destId="{C701B760-08B4-4D74-B795-B146BB689BBF}" srcOrd="1" destOrd="0" parTransId="{A955853F-7F37-4F15-9F43-52D0417ACEEA}" sibTransId="{ECCD8529-E459-4F2A-9ADE-F051BE402815}"/>
    <dgm:cxn modelId="{4594915D-514D-4C20-8D5E-BC6555053AAF}" srcId="{747BEE85-3806-4D56-8740-E35F85A1DF78}" destId="{A7F1EE7A-3486-4076-95C8-5179A0D1AA99}" srcOrd="0" destOrd="0" parTransId="{40B503D6-71F5-4679-8F59-E1D13B1082C7}" sibTransId="{EB317F5D-88BC-4FA5-95F5-0F35CA30DE72}"/>
    <dgm:cxn modelId="{F737EB46-A834-4810-9CC2-1C0FBED3AD66}" type="presOf" srcId="{DE815B7B-73F6-4202-B83F-08FF6D8EF507}" destId="{CD1703C2-44D7-4B7D-8049-79A07A86B9BC}" srcOrd="0" destOrd="2" presId="urn:microsoft.com/office/officeart/2005/8/layout/chevron2"/>
    <dgm:cxn modelId="{33449247-0340-41FD-B26E-FC828ED0D68D}" srcId="{0AD558B3-71E7-4C95-89C4-B71FE781D913}" destId="{6F087BAD-8809-474C-8ED6-B3C9288F2257}" srcOrd="2" destOrd="0" parTransId="{CFF031BB-D5BF-4B05-B7CE-DEC1837DE830}" sibTransId="{95192CCF-6968-4238-AEB6-891D5538D083}"/>
    <dgm:cxn modelId="{C23CAF68-6625-4CA0-9609-B1F6EF7123E5}" srcId="{6F087BAD-8809-474C-8ED6-B3C9288F2257}" destId="{DE815B7B-73F6-4202-B83F-08FF6D8EF507}" srcOrd="2" destOrd="0" parTransId="{E2D0D530-C4E7-413A-B9CC-C817244C30BD}" sibTransId="{BF17A864-76E0-421A-B0AE-64FA6B8EF5EC}"/>
    <dgm:cxn modelId="{168ED858-630B-4402-AB3F-5BA03EB3170A}" type="presOf" srcId="{E468358C-FCD7-4EA0-BC45-15965EF992D4}" destId="{CD1703C2-44D7-4B7D-8049-79A07A86B9BC}" srcOrd="0" destOrd="1" presId="urn:microsoft.com/office/officeart/2005/8/layout/chevron2"/>
    <dgm:cxn modelId="{71A84C9A-CAF4-448A-AE37-20EB47A1B5C9}" type="presOf" srcId="{6F087BAD-8809-474C-8ED6-B3C9288F2257}" destId="{59AD648C-E26C-4333-9976-DAF696221D33}" srcOrd="0" destOrd="0" presId="urn:microsoft.com/office/officeart/2005/8/layout/chevron2"/>
    <dgm:cxn modelId="{D64D13A6-882A-4BD7-AC91-D73BF7025E38}" type="presOf" srcId="{C701B760-08B4-4D74-B795-B146BB689BBF}" destId="{25E2E481-7038-4C63-9F2F-AF451F603115}" srcOrd="0" destOrd="0" presId="urn:microsoft.com/office/officeart/2005/8/layout/chevron2"/>
    <dgm:cxn modelId="{F622BAA7-72D1-46E3-8342-86FDB46001E8}" srcId="{6F087BAD-8809-474C-8ED6-B3C9288F2257}" destId="{E468358C-FCD7-4EA0-BC45-15965EF992D4}" srcOrd="1" destOrd="0" parTransId="{C52B86A4-CFB7-4DB3-A1DD-EF10F9905ED4}" sibTransId="{00F5678C-B655-4551-806D-CF1AC9515162}"/>
    <dgm:cxn modelId="{85818FB2-813B-4ACE-9E32-4FFA9EE68565}" type="presOf" srcId="{AAAFC984-440E-42DF-BE6A-EC802FA042B1}" destId="{CD1703C2-44D7-4B7D-8049-79A07A86B9BC}" srcOrd="0" destOrd="0" presId="urn:microsoft.com/office/officeart/2005/8/layout/chevron2"/>
    <dgm:cxn modelId="{C02FE5C5-2366-4DBB-BDE5-96C3B6C4E7DF}" type="presOf" srcId="{A7F1EE7A-3486-4076-95C8-5179A0D1AA99}" destId="{002E39E2-5C5D-43FA-9C2D-3101DA73BD14}" srcOrd="0" destOrd="0" presId="urn:microsoft.com/office/officeart/2005/8/layout/chevron2"/>
    <dgm:cxn modelId="{FF13CBD2-C86F-4CFC-83DF-1D2BAD2F1D6B}" srcId="{6F087BAD-8809-474C-8ED6-B3C9288F2257}" destId="{AAAFC984-440E-42DF-BE6A-EC802FA042B1}" srcOrd="0" destOrd="0" parTransId="{C1BB9369-F008-47D7-B695-D5E109289DB5}" sibTransId="{FFDE3FFC-4082-4EBF-B652-65DB9B9E5B28}"/>
    <dgm:cxn modelId="{9EEE15D3-6DE1-4CDB-A968-A34D41FD3C93}" srcId="{586FF94B-4C70-4033-B4C7-D58A41CDCFD7}" destId="{EAD0DE11-9435-42BB-98AC-C5DB6FB1F72C}" srcOrd="0" destOrd="0" parTransId="{C12EE354-B07B-4453-B016-177F9D8CCDF7}" sibTransId="{70C2AAB7-FDF2-4930-BE2B-41DA0005237A}"/>
    <dgm:cxn modelId="{C66A62D3-078E-494D-B353-95B1C0B186F3}" srcId="{C701B760-08B4-4D74-B795-B146BB689BBF}" destId="{3245E85C-43BB-4AAC-8216-95857BD0C679}" srcOrd="0" destOrd="0" parTransId="{02045758-FFD2-4AE5-B934-3495FB4265BE}" sibTransId="{93028E0A-60E9-4770-A988-9C5D264DD4C8}"/>
    <dgm:cxn modelId="{DC24B2DA-BBA4-4E9C-B32B-B2987676737B}" srcId="{0AD558B3-71E7-4C95-89C4-B71FE781D913}" destId="{586FF94B-4C70-4033-B4C7-D58A41CDCFD7}" srcOrd="3" destOrd="0" parTransId="{3ABE59D2-F557-4367-9817-1E38ABAC4D75}" sibTransId="{841530C4-B404-4649-9EC8-02420B203A37}"/>
    <dgm:cxn modelId="{1D3D11DF-982C-4B3D-83A1-CCE07888FE2B}" type="presOf" srcId="{747BEE85-3806-4D56-8740-E35F85A1DF78}" destId="{504B0315-DADF-4898-90C2-CE1D1FA7188A}" srcOrd="0" destOrd="0" presId="urn:microsoft.com/office/officeart/2005/8/layout/chevron2"/>
    <dgm:cxn modelId="{53A742DF-A19E-4404-9ED4-87748FA518CE}" type="presOf" srcId="{9763DBDD-8E18-449C-992F-CCC3329867C6}" destId="{E2881F1B-EDA8-442E-94ED-14191D3DBB3D}" srcOrd="0" destOrd="1" presId="urn:microsoft.com/office/officeart/2005/8/layout/chevron2"/>
    <dgm:cxn modelId="{D2ACB1E5-9CCE-47E6-B43A-9EC7696B43E4}" srcId="{0AD558B3-71E7-4C95-89C4-B71FE781D913}" destId="{747BEE85-3806-4D56-8740-E35F85A1DF78}" srcOrd="0" destOrd="0" parTransId="{A9051F14-3D93-4099-A332-0BC69FEB68AD}" sibTransId="{BC6CDFB1-B0F2-4942-BA07-11993104E3D5}"/>
    <dgm:cxn modelId="{5DFCAA32-8769-4604-8024-1D9E971118C6}" type="presParOf" srcId="{3380ADA5-4A0D-44E7-B331-6FFC4232A8B8}" destId="{9724FE21-9456-4022-BCA6-A3B1288414CA}" srcOrd="0" destOrd="0" presId="urn:microsoft.com/office/officeart/2005/8/layout/chevron2"/>
    <dgm:cxn modelId="{45986F93-9A67-48A2-B6D2-A155B7CE9B30}" type="presParOf" srcId="{9724FE21-9456-4022-BCA6-A3B1288414CA}" destId="{504B0315-DADF-4898-90C2-CE1D1FA7188A}" srcOrd="0" destOrd="0" presId="urn:microsoft.com/office/officeart/2005/8/layout/chevron2"/>
    <dgm:cxn modelId="{DDE53B9C-CC1B-4B8B-BEFC-AC5C5BA9815A}" type="presParOf" srcId="{9724FE21-9456-4022-BCA6-A3B1288414CA}" destId="{002E39E2-5C5D-43FA-9C2D-3101DA73BD14}" srcOrd="1" destOrd="0" presId="urn:microsoft.com/office/officeart/2005/8/layout/chevron2"/>
    <dgm:cxn modelId="{9AAD772F-CC31-496D-9F22-D4621C6FE3A5}" type="presParOf" srcId="{3380ADA5-4A0D-44E7-B331-6FFC4232A8B8}" destId="{C78ECC6E-B1E8-4D03-9857-CC5410FE73D9}" srcOrd="1" destOrd="0" presId="urn:microsoft.com/office/officeart/2005/8/layout/chevron2"/>
    <dgm:cxn modelId="{B05FB76A-8F2C-4D92-A3D0-8BAC4D2B4E2A}" type="presParOf" srcId="{3380ADA5-4A0D-44E7-B331-6FFC4232A8B8}" destId="{51D1BC3C-856D-49BB-863F-57A0E7958527}" srcOrd="2" destOrd="0" presId="urn:microsoft.com/office/officeart/2005/8/layout/chevron2"/>
    <dgm:cxn modelId="{9E4ED699-8175-4848-9581-E2A7D138F179}" type="presParOf" srcId="{51D1BC3C-856D-49BB-863F-57A0E7958527}" destId="{25E2E481-7038-4C63-9F2F-AF451F603115}" srcOrd="0" destOrd="0" presId="urn:microsoft.com/office/officeart/2005/8/layout/chevron2"/>
    <dgm:cxn modelId="{3C9C2644-F3B5-452B-8C95-8FEB73D3E70A}" type="presParOf" srcId="{51D1BC3C-856D-49BB-863F-57A0E7958527}" destId="{E2881F1B-EDA8-442E-94ED-14191D3DBB3D}" srcOrd="1" destOrd="0" presId="urn:microsoft.com/office/officeart/2005/8/layout/chevron2"/>
    <dgm:cxn modelId="{92A05FCC-2A71-4D3B-8894-9A961597FD3A}" type="presParOf" srcId="{3380ADA5-4A0D-44E7-B331-6FFC4232A8B8}" destId="{8BFDD5B2-1CDD-4CE9-95B3-5C28C44FF2DC}" srcOrd="3" destOrd="0" presId="urn:microsoft.com/office/officeart/2005/8/layout/chevron2"/>
    <dgm:cxn modelId="{FDA080BB-4973-4589-9806-60BC7D901888}" type="presParOf" srcId="{3380ADA5-4A0D-44E7-B331-6FFC4232A8B8}" destId="{DFDF267A-21F7-47B0-BE4E-E502A177CB4E}" srcOrd="4" destOrd="0" presId="urn:microsoft.com/office/officeart/2005/8/layout/chevron2"/>
    <dgm:cxn modelId="{1013CA18-6478-4874-B585-CC8205044F08}" type="presParOf" srcId="{DFDF267A-21F7-47B0-BE4E-E502A177CB4E}" destId="{59AD648C-E26C-4333-9976-DAF696221D33}" srcOrd="0" destOrd="0" presId="urn:microsoft.com/office/officeart/2005/8/layout/chevron2"/>
    <dgm:cxn modelId="{46715B16-9647-4C67-B5D0-23A52C931D60}" type="presParOf" srcId="{DFDF267A-21F7-47B0-BE4E-E502A177CB4E}" destId="{CD1703C2-44D7-4B7D-8049-79A07A86B9BC}" srcOrd="1" destOrd="0" presId="urn:microsoft.com/office/officeart/2005/8/layout/chevron2"/>
    <dgm:cxn modelId="{5674FF47-D565-4C44-B349-6EDE00C4DAC5}" type="presParOf" srcId="{3380ADA5-4A0D-44E7-B331-6FFC4232A8B8}" destId="{8275A155-0B9B-4807-A4B9-340B920F619D}" srcOrd="5" destOrd="0" presId="urn:microsoft.com/office/officeart/2005/8/layout/chevron2"/>
    <dgm:cxn modelId="{71C3651D-5EBC-4406-9A96-ECC431A8691B}" type="presParOf" srcId="{3380ADA5-4A0D-44E7-B331-6FFC4232A8B8}" destId="{DBE534E5-7C5A-4D47-A4FC-67845FDB6885}" srcOrd="6" destOrd="0" presId="urn:microsoft.com/office/officeart/2005/8/layout/chevron2"/>
    <dgm:cxn modelId="{C017A465-4509-4942-A8B1-642B5DE31EB1}" type="presParOf" srcId="{DBE534E5-7C5A-4D47-A4FC-67845FDB6885}" destId="{F7DC7447-2962-437B-8DA5-28B1D1749EF4}" srcOrd="0" destOrd="0" presId="urn:microsoft.com/office/officeart/2005/8/layout/chevron2"/>
    <dgm:cxn modelId="{EB844609-B421-4876-B820-B488E0E0D8FB}" type="presParOf" srcId="{DBE534E5-7C5A-4D47-A4FC-67845FDB6885}" destId="{2DBABFD1-2B20-44E7-8371-D2FD7E4EA54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1CA0B-2EFD-4DA2-B605-208F9338200B}">
      <dsp:nvSpPr>
        <dsp:cNvPr id="0" name=""/>
        <dsp:cNvSpPr/>
      </dsp:nvSpPr>
      <dsp:spPr>
        <a:xfrm>
          <a:off x="3342657" y="3881"/>
          <a:ext cx="5013986" cy="17456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1" indent="-28575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US" sz="2800" kern="120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Determine FTEs needed for new and expanding specialty programs</a:t>
          </a:r>
          <a:endParaRPr lang="en-US" sz="2800" kern="1200" dirty="0">
            <a:solidFill>
              <a:schemeClr val="tx2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42657" y="222085"/>
        <a:ext cx="4359374" cy="1309224"/>
      </dsp:txXfrm>
    </dsp:sp>
    <dsp:sp modelId="{7744B599-BB5B-4E29-8865-607D78B8D324}">
      <dsp:nvSpPr>
        <dsp:cNvPr id="0" name=""/>
        <dsp:cNvSpPr/>
      </dsp:nvSpPr>
      <dsp:spPr>
        <a:xfrm>
          <a:off x="0" y="3881"/>
          <a:ext cx="3342657" cy="174563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US" sz="3600" kern="1200" dirty="0">
              <a:latin typeface="Verdana" panose="020B0604030504040204" pitchFamily="34" charset="0"/>
              <a:ea typeface="Verdana" panose="020B0604030504040204" pitchFamily="34" charset="0"/>
            </a:rPr>
            <a:t>Aim 1</a:t>
          </a:r>
        </a:p>
      </dsp:txBody>
      <dsp:txXfrm>
        <a:off x="85215" y="89096"/>
        <a:ext cx="3172227" cy="1575202"/>
      </dsp:txXfrm>
    </dsp:sp>
    <dsp:sp modelId="{185F5FEF-3821-46DA-A523-B1A656136CBD}">
      <dsp:nvSpPr>
        <dsp:cNvPr id="0" name=""/>
        <dsp:cNvSpPr/>
      </dsp:nvSpPr>
      <dsp:spPr>
        <a:xfrm>
          <a:off x="3342657" y="1799927"/>
          <a:ext cx="5013986" cy="17456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1" indent="-28575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US" sz="28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A</a:t>
          </a:r>
          <a:r>
            <a:rPr lang="en-US" sz="2800" kern="120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dd, maintain, or reallocate current FTEs for existing programs</a:t>
          </a:r>
          <a:endParaRPr lang="en-US" sz="2800" kern="1200" dirty="0">
            <a:solidFill>
              <a:schemeClr val="tx2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42657" y="2018131"/>
        <a:ext cx="4359374" cy="1309224"/>
      </dsp:txXfrm>
    </dsp:sp>
    <dsp:sp modelId="{8EA9F9F6-3953-48B6-B945-9B529CC35603}">
      <dsp:nvSpPr>
        <dsp:cNvPr id="0" name=""/>
        <dsp:cNvSpPr/>
      </dsp:nvSpPr>
      <dsp:spPr>
        <a:xfrm>
          <a:off x="0" y="1799927"/>
          <a:ext cx="3342657" cy="174563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US" sz="3600" kern="1200" dirty="0">
              <a:latin typeface="Verdana" panose="020B0604030504040204" pitchFamily="34" charset="0"/>
              <a:ea typeface="Verdana" panose="020B0604030504040204" pitchFamily="34" charset="0"/>
            </a:rPr>
            <a:t>Aim 2</a:t>
          </a:r>
        </a:p>
      </dsp:txBody>
      <dsp:txXfrm>
        <a:off x="85215" y="1885142"/>
        <a:ext cx="3172227" cy="1575202"/>
      </dsp:txXfrm>
    </dsp:sp>
    <dsp:sp modelId="{BA17A684-78FF-425E-89DA-33F55EF73433}">
      <dsp:nvSpPr>
        <dsp:cNvPr id="0" name=""/>
        <dsp:cNvSpPr/>
      </dsp:nvSpPr>
      <dsp:spPr>
        <a:xfrm>
          <a:off x="3343473" y="3595974"/>
          <a:ext cx="5009089" cy="22422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0" lvl="1" indent="-28575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US" sz="2800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S</a:t>
          </a:r>
          <a:r>
            <a:rPr lang="en-US" sz="2800" kern="1200" dirty="0">
              <a:solidFill>
                <a:schemeClr val="tx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rPr>
            <a:t>ustain and grow centralized GME Research (GMER) support team</a:t>
          </a:r>
          <a:endParaRPr lang="en-US" sz="28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343473" y="3876253"/>
        <a:ext cx="4168253" cy="1681672"/>
      </dsp:txXfrm>
    </dsp:sp>
    <dsp:sp modelId="{454F6C34-02D7-4601-BE9B-6FE81CDE274A}">
      <dsp:nvSpPr>
        <dsp:cNvPr id="0" name=""/>
        <dsp:cNvSpPr/>
      </dsp:nvSpPr>
      <dsp:spPr>
        <a:xfrm>
          <a:off x="4080" y="3844273"/>
          <a:ext cx="3339393" cy="174563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+mj-lt"/>
            <a:buNone/>
          </a:pPr>
          <a:r>
            <a:rPr lang="en-US" sz="3600" kern="1200" dirty="0">
              <a:latin typeface="Verdana" panose="020B0604030504040204" pitchFamily="34" charset="0"/>
              <a:ea typeface="Verdana" panose="020B0604030504040204" pitchFamily="34" charset="0"/>
            </a:rPr>
            <a:t>Aim 3</a:t>
          </a:r>
        </a:p>
      </dsp:txBody>
      <dsp:txXfrm>
        <a:off x="89295" y="3929488"/>
        <a:ext cx="3168963" cy="15752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B0315-DADF-4898-90C2-CE1D1FA7188A}">
      <dsp:nvSpPr>
        <dsp:cNvPr id="0" name=""/>
        <dsp:cNvSpPr/>
      </dsp:nvSpPr>
      <dsp:spPr>
        <a:xfrm rot="5400000">
          <a:off x="-494438" y="528627"/>
          <a:ext cx="3296258" cy="230738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Verdana" panose="020B0604030504040204" pitchFamily="34" charset="0"/>
              <a:ea typeface="Verdana" panose="020B0604030504040204" pitchFamily="34" charset="0"/>
            </a:rPr>
            <a:t>Spring 2021</a:t>
          </a:r>
        </a:p>
      </dsp:txBody>
      <dsp:txXfrm rot="-5400000">
        <a:off x="1" y="1187878"/>
        <a:ext cx="2307380" cy="988878"/>
      </dsp:txXfrm>
    </dsp:sp>
    <dsp:sp modelId="{002E39E2-5C5D-43FA-9C2D-3101DA73BD14}">
      <dsp:nvSpPr>
        <dsp:cNvPr id="0" name=""/>
        <dsp:cNvSpPr/>
      </dsp:nvSpPr>
      <dsp:spPr>
        <a:xfrm rot="5400000">
          <a:off x="8249603" y="-5908034"/>
          <a:ext cx="2142568" cy="14027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Reviewed all specialty programs within SI #1 and ACGME CPRs for scholarship, as well as existing research associate and biostatistician FTEs.</a:t>
          </a:r>
        </a:p>
      </dsp:txBody>
      <dsp:txXfrm rot="-5400000">
        <a:off x="2307381" y="138780"/>
        <a:ext cx="13922421" cy="1933384"/>
      </dsp:txXfrm>
    </dsp:sp>
    <dsp:sp modelId="{25E2E481-7038-4C63-9F2F-AF451F603115}">
      <dsp:nvSpPr>
        <dsp:cNvPr id="0" name=""/>
        <dsp:cNvSpPr/>
      </dsp:nvSpPr>
      <dsp:spPr>
        <a:xfrm rot="5400000">
          <a:off x="-494438" y="2868920"/>
          <a:ext cx="3296258" cy="230738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Verdana" panose="020B0604030504040204" pitchFamily="34" charset="0"/>
              <a:ea typeface="Verdana" panose="020B0604030504040204" pitchFamily="34" charset="0"/>
            </a:rPr>
            <a:t>Spring 2021</a:t>
          </a:r>
        </a:p>
      </dsp:txBody>
      <dsp:txXfrm rot="-5400000">
        <a:off x="1" y="3528171"/>
        <a:ext cx="2307380" cy="988878"/>
      </dsp:txXfrm>
    </dsp:sp>
    <dsp:sp modelId="{E2881F1B-EDA8-442E-94ED-14191D3DBB3D}">
      <dsp:nvSpPr>
        <dsp:cNvPr id="0" name=""/>
        <dsp:cNvSpPr/>
      </dsp:nvSpPr>
      <dsp:spPr>
        <a:xfrm rot="5400000">
          <a:off x="8249603" y="-3567749"/>
          <a:ext cx="2142568" cy="14027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2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Created formula based on existing resident/fellow support and scholarly productively.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Did not account for faculty needs or administrative needs.</a:t>
          </a:r>
        </a:p>
      </dsp:txBody>
      <dsp:txXfrm rot="-5400000">
        <a:off x="2307381" y="2479065"/>
        <a:ext cx="13922421" cy="1933384"/>
      </dsp:txXfrm>
    </dsp:sp>
    <dsp:sp modelId="{59AD648C-E26C-4333-9976-DAF696221D33}">
      <dsp:nvSpPr>
        <dsp:cNvPr id="0" name=""/>
        <dsp:cNvSpPr/>
      </dsp:nvSpPr>
      <dsp:spPr>
        <a:xfrm rot="5400000">
          <a:off x="-490377" y="5484497"/>
          <a:ext cx="3296258" cy="230738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Verdana" panose="020B0604030504040204" pitchFamily="34" charset="0"/>
              <a:ea typeface="Verdana" panose="020B0604030504040204" pitchFamily="34" charset="0"/>
            </a:rPr>
            <a:t>Spring 2021-Spring 2024</a:t>
          </a:r>
        </a:p>
      </dsp:txBody>
      <dsp:txXfrm rot="-5400000">
        <a:off x="4062" y="6143748"/>
        <a:ext cx="2307380" cy="988878"/>
      </dsp:txXfrm>
    </dsp:sp>
    <dsp:sp modelId="{CD1703C2-44D7-4B7D-8049-79A07A86B9BC}">
      <dsp:nvSpPr>
        <dsp:cNvPr id="0" name=""/>
        <dsp:cNvSpPr/>
      </dsp:nvSpPr>
      <dsp:spPr>
        <a:xfrm rot="5400000">
          <a:off x="8002897" y="-952176"/>
          <a:ext cx="2635979" cy="14027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A4D65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Applied formula to determine ideal FTE support needs in in SI #1 and SI #2 within existing programs to support continued hospital approved funding and request additional funding.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Further applied to determine needs for new/expanding programs to add $$ to programs’ budgets.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New positions were created.</a:t>
          </a:r>
        </a:p>
      </dsp:txBody>
      <dsp:txXfrm rot="-5400000">
        <a:off x="2307380" y="4872019"/>
        <a:ext cx="13898335" cy="2378623"/>
      </dsp:txXfrm>
    </dsp:sp>
    <dsp:sp modelId="{F7DC7447-2962-437B-8DA5-28B1D1749EF4}">
      <dsp:nvSpPr>
        <dsp:cNvPr id="0" name=""/>
        <dsp:cNvSpPr/>
      </dsp:nvSpPr>
      <dsp:spPr>
        <a:xfrm rot="5400000">
          <a:off x="-490377" y="7801420"/>
          <a:ext cx="3296258" cy="230738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Verdana" panose="020B0604030504040204" pitchFamily="34" charset="0"/>
              <a:ea typeface="Verdana" panose="020B0604030504040204" pitchFamily="34" charset="0"/>
            </a:rPr>
            <a:t>Summer 2024</a:t>
          </a:r>
        </a:p>
      </dsp:txBody>
      <dsp:txXfrm rot="-5400000">
        <a:off x="4062" y="8460671"/>
        <a:ext cx="2307380" cy="988878"/>
      </dsp:txXfrm>
    </dsp:sp>
    <dsp:sp modelId="{2DBABFD1-2B20-44E7-8371-D2FD7E4EA54A}">
      <dsp:nvSpPr>
        <dsp:cNvPr id="0" name=""/>
        <dsp:cNvSpPr/>
      </dsp:nvSpPr>
      <dsp:spPr>
        <a:xfrm rot="5400000">
          <a:off x="8249603" y="1629554"/>
          <a:ext cx="2142568" cy="140270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762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Summary statistics were used to describe FTEs and budget changes from 2021-2024 in SI #1 (residents/fellows 2021 N=170, 2024 N=197) and SI #2 (residents/fellows 2021 N=591, 2024 N=588).</a:t>
          </a:r>
        </a:p>
      </dsp:txBody>
      <dsp:txXfrm rot="-5400000">
        <a:off x="2307381" y="7676368"/>
        <a:ext cx="13922421" cy="19333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0.6908</cdr:x>
      <cdr:y>0.69136</cdr:y>
    </cdr:from>
    <cdr:to>
      <cdr:x>0.75308</cdr:x>
      <cdr:y>0.81879</cdr:y>
    </cdr:to>
    <cdr:sp macro="" textlink="">
      <cdr:nvSpPr>
        <cdr:cNvPr id="2" name="TextBox 17">
          <a:extLst xmlns:a="http://schemas.openxmlformats.org/drawingml/2006/main">
            <a:ext uri="{FF2B5EF4-FFF2-40B4-BE49-F238E27FC236}">
              <a16:creationId xmlns:a16="http://schemas.microsoft.com/office/drawing/2014/main" id="{5F66B260-32E7-A050-9876-88CE653B2C4F}"/>
            </a:ext>
          </a:extLst>
        </cdr:cNvPr>
        <cdr:cNvSpPr txBox="1"/>
      </cdr:nvSpPr>
      <cdr:spPr>
        <a:xfrm xmlns:a="http://schemas.openxmlformats.org/drawingml/2006/main">
          <a:off x="2830821" y="1168929"/>
          <a:ext cx="255198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K</a:t>
          </a:r>
        </a:p>
      </cdr:txBody>
    </cdr:sp>
  </cdr:relSizeAnchor>
  <cdr:relSizeAnchor xmlns:cdr="http://schemas.openxmlformats.org/drawingml/2006/chartDrawing">
    <cdr:from>
      <cdr:x>0.82322</cdr:x>
      <cdr:y>0.69184</cdr:y>
    </cdr:from>
    <cdr:to>
      <cdr:x>0.88549</cdr:x>
      <cdr:y>0.81927</cdr:y>
    </cdr:to>
    <cdr:sp macro="" textlink="">
      <cdr:nvSpPr>
        <cdr:cNvPr id="3" name="TextBox 17">
          <a:extLst xmlns:a="http://schemas.openxmlformats.org/drawingml/2006/main">
            <a:ext uri="{FF2B5EF4-FFF2-40B4-BE49-F238E27FC236}">
              <a16:creationId xmlns:a16="http://schemas.microsoft.com/office/drawing/2014/main" id="{5F66B260-32E7-A050-9876-88CE653B2C4F}"/>
            </a:ext>
          </a:extLst>
        </cdr:cNvPr>
        <cdr:cNvSpPr txBox="1"/>
      </cdr:nvSpPr>
      <cdr:spPr>
        <a:xfrm xmlns:a="http://schemas.openxmlformats.org/drawingml/2006/main">
          <a:off x="3373442" y="1169744"/>
          <a:ext cx="255198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rPr>
            <a:t>K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1EEB9-EA06-174D-9AE5-125B3EDF416C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15655-C74F-9745-9FE2-56B3FBDB21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7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1pPr>
    <a:lvl2pPr marL="2048044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2pPr>
    <a:lvl3pPr marL="4096084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3pPr>
    <a:lvl4pPr marL="6144128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4pPr>
    <a:lvl5pPr marL="8192172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5pPr>
    <a:lvl6pPr marL="10240216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6pPr>
    <a:lvl7pPr marL="12288256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7pPr>
    <a:lvl8pPr marL="14336300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8pPr>
    <a:lvl9pPr marL="16384345" algn="l" defTabSz="4096084" rtl="0" eaLnBrk="1" latinLnBrk="0" hangingPunct="1">
      <a:defRPr sz="537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645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15655-C74F-9745-9FE2-56B3FBDB21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73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5425409"/>
            <a:ext cx="8229600" cy="1460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99D4A-F6A9-EC46-A2DF-BB7FBC55CD1D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5425409"/>
            <a:ext cx="12344400" cy="1460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5425409"/>
            <a:ext cx="8229600" cy="14605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85A7-D857-9442-BA4B-B3E6D7DD0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6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txStyles>
    <p:titleStyle>
      <a:lvl1pPr algn="l" defTabSz="2056708" rtl="0" eaLnBrk="1" latinLnBrk="0" hangingPunct="1">
        <a:lnSpc>
          <a:spcPct val="90000"/>
        </a:lnSpc>
        <a:spcBef>
          <a:spcPct val="0"/>
        </a:spcBef>
        <a:buNone/>
        <a:defRPr sz="98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179" indent="-514179" algn="l" defTabSz="2056708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1pPr>
      <a:lvl2pPr marL="1542532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0885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599239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7592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5946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4300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2657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1010" indent="-514179" algn="l" defTabSz="2056708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354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6708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5061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3418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1771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0125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198478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6832" algn="l" defTabSz="2056708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diagramQuickStyle" Target="../diagrams/quickStyle2.xml"/><Relationship Id="rId18" Type="http://schemas.openxmlformats.org/officeDocument/2006/relationships/image" Target="../media/image3.png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12" Type="http://schemas.openxmlformats.org/officeDocument/2006/relationships/diagramLayout" Target="../diagrams/layout2.xml"/><Relationship Id="rId1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6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diagramData" Target="../diagrams/data2.xml"/><Relationship Id="rId5" Type="http://schemas.openxmlformats.org/officeDocument/2006/relationships/hyperlink" Target="https://www.acgme.org/globalassets/pfassets/programrequirements/cprresidency_2023.pdf" TargetMode="External"/><Relationship Id="rId15" Type="http://schemas.microsoft.com/office/2007/relationships/diagramDrawing" Target="../diagrams/drawing2.xml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Relationship Id="rId14" Type="http://schemas.openxmlformats.org/officeDocument/2006/relationships/diagramColors" Target="../diagrams/colors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99DFB23-E4AA-41B7-8B78-FAF627F5A8C7}"/>
              </a:ext>
            </a:extLst>
          </p:cNvPr>
          <p:cNvSpPr/>
          <p:nvPr/>
        </p:nvSpPr>
        <p:spPr>
          <a:xfrm>
            <a:off x="0" y="0"/>
            <a:ext cx="36576000" cy="3367263"/>
          </a:xfrm>
          <a:prstGeom prst="rect">
            <a:avLst/>
          </a:prstGeom>
          <a:solidFill>
            <a:srgbClr val="003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32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E660EF-1CEB-4336-AD76-98C65EA076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9780" y="26579220"/>
            <a:ext cx="7564078" cy="627648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CBB0DED-EBC4-431B-A26B-BD48FAE36E12}"/>
              </a:ext>
            </a:extLst>
          </p:cNvPr>
          <p:cNvSpPr txBox="1">
            <a:spLocks/>
          </p:cNvSpPr>
          <p:nvPr/>
        </p:nvSpPr>
        <p:spPr>
          <a:xfrm>
            <a:off x="39792" y="76421"/>
            <a:ext cx="30029047" cy="1811872"/>
          </a:xfrm>
          <a:prstGeom prst="rect">
            <a:avLst/>
          </a:prstGeom>
        </p:spPr>
        <p:txBody>
          <a:bodyPr vert="horz" lIns="135235" tIns="67618" rIns="135235" bIns="67618" rtlCol="0" anchor="t">
            <a:noAutofit/>
          </a:bodyPr>
          <a:lstStyle>
            <a:lvl1pPr algn="ctr" defTabSz="1254008" rtl="0" eaLnBrk="1" latinLnBrk="0" hangingPunct="1">
              <a:spcBef>
                <a:spcPct val="0"/>
              </a:spcBef>
              <a:buNone/>
              <a:defRPr sz="6200" b="1" kern="1200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en-US" sz="6000" cap="all" dirty="0">
                <a:latin typeface="Verdana" panose="020B0604030504040204" pitchFamily="34" charset="0"/>
                <a:ea typeface="Verdana" panose="020B0604030504040204" pitchFamily="34" charset="0"/>
                <a:cs typeface="Aharoni" panose="02010803020104030203" pitchFamily="2" charset="-79"/>
              </a:rPr>
              <a:t>A Successful formula for financing a centralized GME Research and scholarly Activity support team</a:t>
            </a:r>
            <a:endParaRPr lang="en-US" sz="6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1FE7E7F5-67EB-40B3-9418-E6D1FA6202AB}"/>
              </a:ext>
            </a:extLst>
          </p:cNvPr>
          <p:cNvSpPr txBox="1">
            <a:spLocks/>
          </p:cNvSpPr>
          <p:nvPr/>
        </p:nvSpPr>
        <p:spPr>
          <a:xfrm>
            <a:off x="130111" y="2148108"/>
            <a:ext cx="30029047" cy="1131143"/>
          </a:xfrm>
          <a:prstGeom prst="rect">
            <a:avLst/>
          </a:prstGeom>
        </p:spPr>
        <p:txBody>
          <a:bodyPr lIns="49306" tIns="24653" rIns="49306" bIns="24653"/>
          <a:lstStyle>
            <a:lvl1pPr marL="0" indent="0" algn="ctr" defTabSz="1254008" rtl="0" eaLnBrk="1" latinLnBrk="0" hangingPunct="1">
              <a:spcBef>
                <a:spcPct val="20000"/>
              </a:spcBef>
              <a:buFont typeface="Arial"/>
              <a:buNone/>
              <a:defRPr sz="8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037763" indent="-783755" algn="l" defTabSz="1254008" rtl="0" eaLnBrk="1" latinLnBrk="0" hangingPunct="1">
              <a:spcBef>
                <a:spcPct val="20000"/>
              </a:spcBef>
              <a:buFont typeface="Arial"/>
              <a:buChar char="–"/>
              <a:defRPr sz="7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135020" indent="-627004" algn="l" defTabSz="1254008" rtl="0" eaLnBrk="1" latinLnBrk="0" hangingPunct="1">
              <a:spcBef>
                <a:spcPct val="20000"/>
              </a:spcBef>
              <a:buFont typeface="Arial"/>
              <a:buChar char="•"/>
              <a:defRPr sz="6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389029" indent="-627004" algn="l" defTabSz="1254008" rtl="0" eaLnBrk="1" latinLnBrk="0" hangingPunct="1">
              <a:spcBef>
                <a:spcPct val="20000"/>
              </a:spcBef>
              <a:buFont typeface="Arial"/>
              <a:buChar char="–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643037" indent="-627004" algn="l" defTabSz="1254008" rtl="0" eaLnBrk="1" latinLnBrk="0" hangingPunct="1">
              <a:spcBef>
                <a:spcPct val="20000"/>
              </a:spcBef>
              <a:buFont typeface="Arial"/>
              <a:buChar char="»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897045" indent="-627004" algn="l" defTabSz="1254008" rtl="0" eaLnBrk="1" latinLnBrk="0" hangingPunct="1">
              <a:spcBef>
                <a:spcPct val="20000"/>
              </a:spcBef>
              <a:buFont typeface="Arial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151053" indent="-627004" algn="l" defTabSz="1254008" rtl="0" eaLnBrk="1" latinLnBrk="0" hangingPunct="1">
              <a:spcBef>
                <a:spcPct val="20000"/>
              </a:spcBef>
              <a:buFont typeface="Arial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9405061" indent="-627004" algn="l" defTabSz="1254008" rtl="0" eaLnBrk="1" latinLnBrk="0" hangingPunct="1">
              <a:spcBef>
                <a:spcPct val="20000"/>
              </a:spcBef>
              <a:buFont typeface="Arial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0659069" indent="-627004" algn="l" defTabSz="1254008" rtl="0" eaLnBrk="1" latinLnBrk="0" hangingPunct="1">
              <a:spcBef>
                <a:spcPct val="20000"/>
              </a:spcBef>
              <a:buFont typeface="Arial"/>
              <a:buChar char="•"/>
              <a:defRPr sz="5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7000"/>
              </a:lnSpc>
              <a:spcBef>
                <a:spcPts val="0"/>
              </a:spcBef>
            </a:pP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Jessica J F Kram, MPH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Academic Affairs, Aurora University of Wisconsin Medical Group, Aurora Sinai Medical Center, Advocate Health;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Jake Bidwell, MD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Designated Institutional Official &amp; Vice President of Medical Education, Aurora University of Wisconsin Medical Center, Department of Family Medicine, Aurora St. Luke’s Medical Center, Advocate Health;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Lisa Sullivan Vedder, MD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Academic Affairs, Aurora University of Wisconsin Medical Group, Department of Family Medicine, Aurora Sinai Medical Center, Advocate Health;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Dennis J Baumgardner, MD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Professor Emeritus, Department of Family Medicine, University of Wisconsin School of Medicine and Public Health, Aurora University of Wisconsin Medical Group, Aurora St. Luke’s Medical Center, Advocate Health;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Leah Delfinado, MD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 Designated Institutional Official Advocate Health Care, Residency Program Director, Advocate Illinois Masonic Medical Center, Department of Obstetrics and Gynecology, Advocate Health;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Deborah Simpson, PhD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 Academic Affairs Education Director, Advocate Health; Clinical Adjunct Professor of Family and Community Medicine, UWSMPH and MCW;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Tricia La Fratta, MBA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Manager Graduate Medical Education Programs, Aurora Health Care; </a:t>
            </a:r>
            <a:r>
              <a:rPr lang="en-US" sz="1333" u="sng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Thomas Hansen, MD</a:t>
            </a:r>
            <a:r>
              <a:rPr lang="en-US" sz="1333" kern="100" dirty="0">
                <a:solidFill>
                  <a:srgbClr val="A4D65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 Vice Chief Academic Officer, Clinical Training and Education for Advocate Health; Vice Dean for Graduate Medical Education, Wake Forest University School of Medicine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1B1B0D6-98DD-18E3-4FD8-3DBAAD415C4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23"/>
          <a:stretch/>
        </p:blipFill>
        <p:spPr>
          <a:xfrm>
            <a:off x="1" y="26356030"/>
            <a:ext cx="36575999" cy="107597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65277D9-B8CE-7CA8-D72B-2C9A40C562CF}"/>
              </a:ext>
            </a:extLst>
          </p:cNvPr>
          <p:cNvSpPr txBox="1"/>
          <p:nvPr/>
        </p:nvSpPr>
        <p:spPr>
          <a:xfrm>
            <a:off x="122536" y="26468635"/>
            <a:ext cx="19826637" cy="1075389"/>
          </a:xfrm>
          <a:prstGeom prst="rect">
            <a:avLst/>
          </a:prstGeom>
          <a:noFill/>
        </p:spPr>
        <p:txBody>
          <a:bodyPr wrap="square" lIns="49306" tIns="24653" rIns="49306" bIns="24653" rtlCol="0">
            <a:spAutoFit/>
          </a:bodyPr>
          <a:lstStyle/>
          <a:p>
            <a:r>
              <a:rPr lang="en-US" sz="1333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References</a:t>
            </a:r>
          </a:p>
          <a:p>
            <a:pPr marL="285739" indent="-285739">
              <a:buFont typeface="+mj-lt"/>
              <a:buAutoNum type="arabicPeriod"/>
              <a:tabLst>
                <a:tab pos="380985" algn="l"/>
              </a:tabLst>
            </a:pPr>
            <a:r>
              <a:rPr lang="en-US" sz="133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 Accreditation Council for Graduate Medical Education. Common Program Requirements (Residency and Fellowship). </a:t>
            </a:r>
            <a:r>
              <a:rPr lang="en-US" sz="1333" u="sng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https://www.acgme.org/globalassets/pfassets/programrequirements/cprresidency_2023.pdf</a:t>
            </a:r>
            <a:r>
              <a:rPr lang="en-US" sz="133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Published: July 1, 2023. Accessed: August 9, 2024. </a:t>
            </a:r>
          </a:p>
          <a:p>
            <a:pPr marL="285739" indent="-285739">
              <a:buFont typeface="+mj-lt"/>
              <a:buAutoNum type="arabicPeriod" startAt="2"/>
              <a:tabLst>
                <a:tab pos="380985" algn="l"/>
              </a:tabLst>
            </a:pPr>
            <a:r>
              <a:rPr lang="en-US" sz="133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Haas DM, </a:t>
            </a:r>
            <a:r>
              <a:rPr lang="en-US" sz="1333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Hadaie</a:t>
            </a:r>
            <a:r>
              <a:rPr lang="en-US" sz="133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B, Ramirez M, Shanks AL, Scott NP. Resident research mentoring teams: A support program to increase resident research productivity. </a:t>
            </a:r>
            <a:r>
              <a:rPr lang="en-US" sz="1333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J Grad Med Edu</a:t>
            </a:r>
            <a:r>
              <a:rPr lang="en-US" sz="133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 2023;15(3):365-372. </a:t>
            </a:r>
            <a:r>
              <a:rPr lang="en-US" sz="1333" dirty="0" err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doi</a:t>
            </a:r>
            <a:r>
              <a:rPr lang="en-US" sz="1333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: 10.4300/JGME-D-22-00499.1</a:t>
            </a:r>
          </a:p>
          <a:p>
            <a:pPr defTabSz="3276809"/>
            <a:endParaRPr lang="en-US" sz="1333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826F0C-43E0-8F65-1D86-1B37A2419301}"/>
              </a:ext>
            </a:extLst>
          </p:cNvPr>
          <p:cNvSpPr txBox="1"/>
          <p:nvPr/>
        </p:nvSpPr>
        <p:spPr>
          <a:xfrm>
            <a:off x="576837" y="3562240"/>
            <a:ext cx="8420614" cy="11143274"/>
          </a:xfrm>
          <a:prstGeom prst="rect">
            <a:avLst/>
          </a:prstGeom>
          <a:noFill/>
        </p:spPr>
        <p:txBody>
          <a:bodyPr wrap="square" lIns="49306" tIns="24653" rIns="49306" bIns="24653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4000" b="1" u="sng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Background</a:t>
            </a: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Per ACGME’s Common Program Requirements, residents/fellows must participate in scholarship and “programs must demonstrate evidence of scholarly activities consistent with its mission(s) and aims.”</a:t>
            </a:r>
            <a:r>
              <a:rPr lang="en-US" sz="3000" kern="100" baseline="30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</a:t>
            </a: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Scholarly activity requirements vary by program specialty and may include quality improvement and research.</a:t>
            </a:r>
            <a:r>
              <a:rPr lang="en-US" sz="3000" kern="100" baseline="30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Adequate resources must be provided to programs by the sponsoring institution (SI) to support scholarship.</a:t>
            </a:r>
            <a:r>
              <a:rPr lang="en-US" sz="3000" kern="100" baseline="30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</a:t>
            </a: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pPr marL="904839" lvl="1" indent="-476231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Studies have demonstrated doing so increases scholarly output.</a:t>
            </a:r>
            <a:r>
              <a:rPr lang="en-US" sz="2800" kern="100" baseline="30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endParaRPr lang="en-US" sz="28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ACGME has not established a standardized framework for programs to determine full-time equivalent (FTE) research support (i.e., research associates, biostatisticians).</a:t>
            </a:r>
          </a:p>
          <a:p>
            <a:pPr marL="904839" lvl="1" indent="-476231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Literature provides limited guidance.</a:t>
            </a:r>
            <a:r>
              <a:rPr lang="en-US" sz="2800" kern="100" baseline="30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74A42FC-B6E6-A7EF-01A3-813FCCE4218E}"/>
              </a:ext>
            </a:extLst>
          </p:cNvPr>
          <p:cNvSpPr txBox="1"/>
          <p:nvPr/>
        </p:nvSpPr>
        <p:spPr>
          <a:xfrm>
            <a:off x="650793" y="14898611"/>
            <a:ext cx="8495585" cy="2664093"/>
          </a:xfrm>
          <a:prstGeom prst="rect">
            <a:avLst/>
          </a:prstGeom>
          <a:noFill/>
        </p:spPr>
        <p:txBody>
          <a:bodyPr wrap="square" lIns="49306" tIns="24653" rIns="49306" bIns="24653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4000" b="1" u="sng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Objectives</a:t>
            </a:r>
          </a:p>
          <a:p>
            <a:pPr>
              <a:lnSpc>
                <a:spcPct val="108000"/>
              </a:lnSpc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Create a tool for determining research associate and biostatistician FTE needs based on each program specialty’s ACGME requirements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169C92-38B7-9114-14AF-B17AEBA6F185}"/>
              </a:ext>
            </a:extLst>
          </p:cNvPr>
          <p:cNvSpPr txBox="1"/>
          <p:nvPr/>
        </p:nvSpPr>
        <p:spPr>
          <a:xfrm>
            <a:off x="8775201" y="3542298"/>
            <a:ext cx="8277893" cy="973117"/>
          </a:xfrm>
          <a:prstGeom prst="rect">
            <a:avLst/>
          </a:prstGeom>
          <a:noFill/>
        </p:spPr>
        <p:txBody>
          <a:bodyPr wrap="square" lIns="49306" tIns="24653" rIns="49306" bIns="24653" rtlCol="0">
            <a:spAutoFit/>
          </a:bodyPr>
          <a:lstStyle/>
          <a:p>
            <a:r>
              <a:rPr lang="en-US" sz="4000" b="1" u="sng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Methods</a:t>
            </a:r>
          </a:p>
          <a:p>
            <a:pPr lvl="0"/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46309A-659D-F77A-7BA3-6007B7978937}"/>
              </a:ext>
            </a:extLst>
          </p:cNvPr>
          <p:cNvSpPr txBox="1"/>
          <p:nvPr/>
        </p:nvSpPr>
        <p:spPr>
          <a:xfrm>
            <a:off x="9145059" y="14969064"/>
            <a:ext cx="9791643" cy="8804877"/>
          </a:xfrm>
          <a:prstGeom prst="rect">
            <a:avLst/>
          </a:prstGeom>
          <a:noFill/>
          <a:ln w="28575">
            <a:noFill/>
          </a:ln>
        </p:spPr>
        <p:txBody>
          <a:bodyPr wrap="square" lIns="49306" tIns="24653" rIns="49306" bIns="24653" numCol="1" rtlCol="0">
            <a:spAutoFit/>
          </a:bodyPr>
          <a:lstStyle/>
          <a:p>
            <a:r>
              <a:rPr lang="en-US" sz="4000" b="1" u="sng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Results</a:t>
            </a:r>
            <a:endParaRPr lang="en-US" sz="3333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3000" b="1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We proposed allocating:</a:t>
            </a:r>
          </a:p>
          <a:p>
            <a:pPr marL="906744" indent="-48004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0.1 FTE research associate support per average number of residents/fellows per year per program</a:t>
            </a:r>
          </a:p>
          <a:p>
            <a:pPr marL="906744" indent="-48004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0.1 FTE biostatistician support per every 0.2 FTE research associate</a:t>
            </a:r>
          </a:p>
          <a:p>
            <a:pPr>
              <a:lnSpc>
                <a:spcPct val="107000"/>
              </a:lnSpc>
            </a:pPr>
            <a:endParaRPr lang="en-US" sz="15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3000" b="1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Formula multipliers for programs included: </a:t>
            </a:r>
          </a:p>
          <a:p>
            <a:pPr marL="906744" lvl="1" indent="-48004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0.5-1.0 for fulfilment of general or moderate ACGME program specific scholarship requirements (e.g., in our institution would include Family Medicine)</a:t>
            </a:r>
          </a:p>
          <a:p>
            <a:pPr marL="906744" lvl="1" indent="-48004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1.5 for fulfilment of above average ACGME program specific requirements (e.g., Obstetrics &amp; Gynecology)</a:t>
            </a:r>
          </a:p>
          <a:p>
            <a:pPr marL="906744" lvl="1" indent="-480041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2.0-2.5 for fulfilment of major or rigorous ACGME program specific requirements or service line association (e.g., Cardiology Fellowship)</a:t>
            </a:r>
            <a:endParaRPr lang="en-US" sz="30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D3C432-D9A1-DA14-3E32-9D23A0D41BDD}"/>
              </a:ext>
            </a:extLst>
          </p:cNvPr>
          <p:cNvSpPr txBox="1"/>
          <p:nvPr/>
        </p:nvSpPr>
        <p:spPr>
          <a:xfrm>
            <a:off x="25646535" y="3561390"/>
            <a:ext cx="10356312" cy="10478733"/>
          </a:xfrm>
          <a:prstGeom prst="rect">
            <a:avLst/>
          </a:prstGeom>
          <a:noFill/>
        </p:spPr>
        <p:txBody>
          <a:bodyPr wrap="square" lIns="49306" tIns="24653" rIns="49306" bIns="24653" rtlCol="0">
            <a:spAutoFit/>
          </a:bodyPr>
          <a:lstStyle/>
          <a:p>
            <a:pPr>
              <a:lnSpc>
                <a:spcPct val="108000"/>
              </a:lnSpc>
            </a:pPr>
            <a:r>
              <a:rPr lang="en-US" sz="4000" b="1" u="sng" dirty="0">
                <a:solidFill>
                  <a:srgbClr val="003B5C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Conclusions</a:t>
            </a:r>
          </a:p>
          <a:p>
            <a:pPr>
              <a:lnSpc>
                <a:spcPct val="108000"/>
              </a:lnSpc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Our formula was applied to 2 different SIs to add, maintain, or reallocate FTE support for a centralized GMER support team.</a:t>
            </a:r>
          </a:p>
          <a:p>
            <a:pPr marL="238115" indent="-23811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8000"/>
              </a:lnSpc>
            </a:pPr>
            <a:r>
              <a:rPr lang="en-US" sz="30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While developed based on our interpretation of ACGME scholarship requirements our formula:</a:t>
            </a: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May be further supported by Haas et al.</a:t>
            </a:r>
            <a:r>
              <a:rPr lang="en-US" sz="2800" kern="100" baseline="30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2</a:t>
            </a:r>
            <a:endParaRPr lang="en-US" sz="28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Is a novel guideline for building a centralized GMER support team for navigating systematic processes, supporting regulatory needs, providing scientific project input, conducting analysis, interpreting results, disseminating findings, and offering resident/fellow education</a:t>
            </a: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28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Supported the development of education lecture series for trainees and faculty</a:t>
            </a: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May be applicable to other SIs as they navigate corporate structures and budgets</a:t>
            </a: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endParaRPr lang="en-US" sz="1200" kern="1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501650" lvl="1" indent="-479425">
              <a:lnSpc>
                <a:spcPct val="108000"/>
              </a:lnSpc>
              <a:buFont typeface="Arial" panose="020B0604020202020204" pitchFamily="34" charset="0"/>
              <a:buChar char="•"/>
            </a:pPr>
            <a:r>
              <a:rPr lang="en-US" sz="2800" kern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Could be amended to consider administrative, medical director, and specialty-specific faculty FTE needs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52F17E3-746B-28C2-C622-4F6F7E768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5611060"/>
              </p:ext>
            </p:extLst>
          </p:nvPr>
        </p:nvGraphicFramePr>
        <p:xfrm>
          <a:off x="576837" y="17707494"/>
          <a:ext cx="8356644" cy="6090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F3BA8B82-D040-12A8-8DFC-3E8CD4ED0D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2757307"/>
              </p:ext>
            </p:extLst>
          </p:nvPr>
        </p:nvGraphicFramePr>
        <p:xfrm>
          <a:off x="8933481" y="4309949"/>
          <a:ext cx="16334394" cy="13095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7FBC7638-002E-7D2F-28A5-74B7091D39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618952"/>
              </p:ext>
            </p:extLst>
          </p:nvPr>
        </p:nvGraphicFramePr>
        <p:xfrm>
          <a:off x="19246852" y="14993679"/>
          <a:ext cx="16891209" cy="5127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41" name="TextBox 40">
            <a:extLst>
              <a:ext uri="{FF2B5EF4-FFF2-40B4-BE49-F238E27FC236}">
                <a16:creationId xmlns:a16="http://schemas.microsoft.com/office/drawing/2014/main" id="{88E3AD32-2C42-7DE3-0E78-B5FE8C984C0B}"/>
              </a:ext>
            </a:extLst>
          </p:cNvPr>
          <p:cNvSpPr txBox="1"/>
          <p:nvPr/>
        </p:nvSpPr>
        <p:spPr>
          <a:xfrm>
            <a:off x="9404313" y="23931083"/>
            <a:ext cx="9399444" cy="2033249"/>
          </a:xfrm>
          <a:custGeom>
            <a:avLst/>
            <a:gdLst>
              <a:gd name="connsiteX0" fmla="*/ 0 w 9399444"/>
              <a:gd name="connsiteY0" fmla="*/ 0 h 2033249"/>
              <a:gd name="connsiteX1" fmla="*/ 389406 w 9399444"/>
              <a:gd name="connsiteY1" fmla="*/ 0 h 2033249"/>
              <a:gd name="connsiteX2" fmla="*/ 778811 w 9399444"/>
              <a:gd name="connsiteY2" fmla="*/ 0 h 2033249"/>
              <a:gd name="connsiteX3" fmla="*/ 1638189 w 9399444"/>
              <a:gd name="connsiteY3" fmla="*/ 0 h 2033249"/>
              <a:gd name="connsiteX4" fmla="*/ 2497567 w 9399444"/>
              <a:gd name="connsiteY4" fmla="*/ 0 h 2033249"/>
              <a:gd name="connsiteX5" fmla="*/ 3356944 w 9399444"/>
              <a:gd name="connsiteY5" fmla="*/ 0 h 2033249"/>
              <a:gd name="connsiteX6" fmla="*/ 3746350 w 9399444"/>
              <a:gd name="connsiteY6" fmla="*/ 0 h 2033249"/>
              <a:gd name="connsiteX7" fmla="*/ 4511733 w 9399444"/>
              <a:gd name="connsiteY7" fmla="*/ 0 h 2033249"/>
              <a:gd name="connsiteX8" fmla="*/ 5183122 w 9399444"/>
              <a:gd name="connsiteY8" fmla="*/ 0 h 2033249"/>
              <a:gd name="connsiteX9" fmla="*/ 5760516 w 9399444"/>
              <a:gd name="connsiteY9" fmla="*/ 0 h 2033249"/>
              <a:gd name="connsiteX10" fmla="*/ 6619894 w 9399444"/>
              <a:gd name="connsiteY10" fmla="*/ 0 h 2033249"/>
              <a:gd name="connsiteX11" fmla="*/ 7479272 w 9399444"/>
              <a:gd name="connsiteY11" fmla="*/ 0 h 2033249"/>
              <a:gd name="connsiteX12" fmla="*/ 8056666 w 9399444"/>
              <a:gd name="connsiteY12" fmla="*/ 0 h 2033249"/>
              <a:gd name="connsiteX13" fmla="*/ 9399444 w 9399444"/>
              <a:gd name="connsiteY13" fmla="*/ 0 h 2033249"/>
              <a:gd name="connsiteX14" fmla="*/ 9399444 w 9399444"/>
              <a:gd name="connsiteY14" fmla="*/ 698082 h 2033249"/>
              <a:gd name="connsiteX15" fmla="*/ 9399444 w 9399444"/>
              <a:gd name="connsiteY15" fmla="*/ 1314834 h 2033249"/>
              <a:gd name="connsiteX16" fmla="*/ 9399444 w 9399444"/>
              <a:gd name="connsiteY16" fmla="*/ 2033249 h 2033249"/>
              <a:gd name="connsiteX17" fmla="*/ 8634061 w 9399444"/>
              <a:gd name="connsiteY17" fmla="*/ 2033249 h 2033249"/>
              <a:gd name="connsiteX18" fmla="*/ 7774683 w 9399444"/>
              <a:gd name="connsiteY18" fmla="*/ 2033249 h 2033249"/>
              <a:gd name="connsiteX19" fmla="*/ 7009300 w 9399444"/>
              <a:gd name="connsiteY19" fmla="*/ 2033249 h 2033249"/>
              <a:gd name="connsiteX20" fmla="*/ 6619894 w 9399444"/>
              <a:gd name="connsiteY20" fmla="*/ 2033249 h 2033249"/>
              <a:gd name="connsiteX21" fmla="*/ 6230489 w 9399444"/>
              <a:gd name="connsiteY21" fmla="*/ 2033249 h 2033249"/>
              <a:gd name="connsiteX22" fmla="*/ 5371111 w 9399444"/>
              <a:gd name="connsiteY22" fmla="*/ 2033249 h 2033249"/>
              <a:gd name="connsiteX23" fmla="*/ 4699722 w 9399444"/>
              <a:gd name="connsiteY23" fmla="*/ 2033249 h 2033249"/>
              <a:gd name="connsiteX24" fmla="*/ 4310316 w 9399444"/>
              <a:gd name="connsiteY24" fmla="*/ 2033249 h 2033249"/>
              <a:gd name="connsiteX25" fmla="*/ 3732922 w 9399444"/>
              <a:gd name="connsiteY25" fmla="*/ 2033249 h 2033249"/>
              <a:gd name="connsiteX26" fmla="*/ 2967539 w 9399444"/>
              <a:gd name="connsiteY26" fmla="*/ 2033249 h 2033249"/>
              <a:gd name="connsiteX27" fmla="*/ 2108161 w 9399444"/>
              <a:gd name="connsiteY27" fmla="*/ 2033249 h 2033249"/>
              <a:gd name="connsiteX28" fmla="*/ 1248783 w 9399444"/>
              <a:gd name="connsiteY28" fmla="*/ 2033249 h 2033249"/>
              <a:gd name="connsiteX29" fmla="*/ 859378 w 9399444"/>
              <a:gd name="connsiteY29" fmla="*/ 2033249 h 2033249"/>
              <a:gd name="connsiteX30" fmla="*/ 0 w 9399444"/>
              <a:gd name="connsiteY30" fmla="*/ 2033249 h 2033249"/>
              <a:gd name="connsiteX31" fmla="*/ 0 w 9399444"/>
              <a:gd name="connsiteY31" fmla="*/ 1355499 h 2033249"/>
              <a:gd name="connsiteX32" fmla="*/ 0 w 9399444"/>
              <a:gd name="connsiteY32" fmla="*/ 677750 h 2033249"/>
              <a:gd name="connsiteX33" fmla="*/ 0 w 9399444"/>
              <a:gd name="connsiteY33" fmla="*/ 0 h 20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399444" h="2033249" extrusionOk="0">
                <a:moveTo>
                  <a:pt x="0" y="0"/>
                </a:moveTo>
                <a:cubicBezTo>
                  <a:pt x="185284" y="9587"/>
                  <a:pt x="213306" y="-10782"/>
                  <a:pt x="389406" y="0"/>
                </a:cubicBezTo>
                <a:cubicBezTo>
                  <a:pt x="565506" y="10782"/>
                  <a:pt x="590010" y="5237"/>
                  <a:pt x="778811" y="0"/>
                </a:cubicBezTo>
                <a:cubicBezTo>
                  <a:pt x="967612" y="-5237"/>
                  <a:pt x="1412897" y="-7566"/>
                  <a:pt x="1638189" y="0"/>
                </a:cubicBezTo>
                <a:cubicBezTo>
                  <a:pt x="1863481" y="7566"/>
                  <a:pt x="2198036" y="20100"/>
                  <a:pt x="2497567" y="0"/>
                </a:cubicBezTo>
                <a:cubicBezTo>
                  <a:pt x="2797098" y="-20100"/>
                  <a:pt x="3174348" y="1462"/>
                  <a:pt x="3356944" y="0"/>
                </a:cubicBezTo>
                <a:cubicBezTo>
                  <a:pt x="3539540" y="-1462"/>
                  <a:pt x="3606994" y="5340"/>
                  <a:pt x="3746350" y="0"/>
                </a:cubicBezTo>
                <a:cubicBezTo>
                  <a:pt x="3885706" y="-5340"/>
                  <a:pt x="4242369" y="17309"/>
                  <a:pt x="4511733" y="0"/>
                </a:cubicBezTo>
                <a:cubicBezTo>
                  <a:pt x="4781097" y="-17309"/>
                  <a:pt x="4859615" y="15401"/>
                  <a:pt x="5183122" y="0"/>
                </a:cubicBezTo>
                <a:cubicBezTo>
                  <a:pt x="5506629" y="-15401"/>
                  <a:pt x="5472374" y="12162"/>
                  <a:pt x="5760516" y="0"/>
                </a:cubicBezTo>
                <a:cubicBezTo>
                  <a:pt x="6048658" y="-12162"/>
                  <a:pt x="6400635" y="34072"/>
                  <a:pt x="6619894" y="0"/>
                </a:cubicBezTo>
                <a:cubicBezTo>
                  <a:pt x="6839153" y="-34072"/>
                  <a:pt x="7133817" y="-39667"/>
                  <a:pt x="7479272" y="0"/>
                </a:cubicBezTo>
                <a:cubicBezTo>
                  <a:pt x="7824727" y="39667"/>
                  <a:pt x="7839470" y="22399"/>
                  <a:pt x="8056666" y="0"/>
                </a:cubicBezTo>
                <a:cubicBezTo>
                  <a:pt x="8273862" y="-22399"/>
                  <a:pt x="8886136" y="27391"/>
                  <a:pt x="9399444" y="0"/>
                </a:cubicBezTo>
                <a:cubicBezTo>
                  <a:pt x="9395821" y="221638"/>
                  <a:pt x="9387042" y="520377"/>
                  <a:pt x="9399444" y="698082"/>
                </a:cubicBezTo>
                <a:cubicBezTo>
                  <a:pt x="9411846" y="875787"/>
                  <a:pt x="9380831" y="1189699"/>
                  <a:pt x="9399444" y="1314834"/>
                </a:cubicBezTo>
                <a:cubicBezTo>
                  <a:pt x="9418057" y="1439969"/>
                  <a:pt x="9407928" y="1698999"/>
                  <a:pt x="9399444" y="2033249"/>
                </a:cubicBezTo>
                <a:cubicBezTo>
                  <a:pt x="9061858" y="2004551"/>
                  <a:pt x="8891462" y="2024040"/>
                  <a:pt x="8634061" y="2033249"/>
                </a:cubicBezTo>
                <a:cubicBezTo>
                  <a:pt x="8376660" y="2042458"/>
                  <a:pt x="7986557" y="2035392"/>
                  <a:pt x="7774683" y="2033249"/>
                </a:cubicBezTo>
                <a:cubicBezTo>
                  <a:pt x="7562809" y="2031106"/>
                  <a:pt x="7198525" y="2048228"/>
                  <a:pt x="7009300" y="2033249"/>
                </a:cubicBezTo>
                <a:cubicBezTo>
                  <a:pt x="6820075" y="2018270"/>
                  <a:pt x="6789013" y="2040904"/>
                  <a:pt x="6619894" y="2033249"/>
                </a:cubicBezTo>
                <a:cubicBezTo>
                  <a:pt x="6450775" y="2025594"/>
                  <a:pt x="6359776" y="2024113"/>
                  <a:pt x="6230489" y="2033249"/>
                </a:cubicBezTo>
                <a:cubicBezTo>
                  <a:pt x="6101202" y="2042385"/>
                  <a:pt x="5598314" y="2013709"/>
                  <a:pt x="5371111" y="2033249"/>
                </a:cubicBezTo>
                <a:cubicBezTo>
                  <a:pt x="5143908" y="2052789"/>
                  <a:pt x="4851066" y="2065239"/>
                  <a:pt x="4699722" y="2033249"/>
                </a:cubicBezTo>
                <a:cubicBezTo>
                  <a:pt x="4548378" y="2001259"/>
                  <a:pt x="4475083" y="2019026"/>
                  <a:pt x="4310316" y="2033249"/>
                </a:cubicBezTo>
                <a:cubicBezTo>
                  <a:pt x="4145549" y="2047472"/>
                  <a:pt x="3968095" y="2021151"/>
                  <a:pt x="3732922" y="2033249"/>
                </a:cubicBezTo>
                <a:cubicBezTo>
                  <a:pt x="3497749" y="2045347"/>
                  <a:pt x="3293909" y="2031606"/>
                  <a:pt x="2967539" y="2033249"/>
                </a:cubicBezTo>
                <a:cubicBezTo>
                  <a:pt x="2641169" y="2034892"/>
                  <a:pt x="2284477" y="2009290"/>
                  <a:pt x="2108161" y="2033249"/>
                </a:cubicBezTo>
                <a:cubicBezTo>
                  <a:pt x="1931845" y="2057208"/>
                  <a:pt x="1636029" y="2024539"/>
                  <a:pt x="1248783" y="2033249"/>
                </a:cubicBezTo>
                <a:cubicBezTo>
                  <a:pt x="861537" y="2041959"/>
                  <a:pt x="1003445" y="2033824"/>
                  <a:pt x="859378" y="2033249"/>
                </a:cubicBezTo>
                <a:cubicBezTo>
                  <a:pt x="715311" y="2032674"/>
                  <a:pt x="420718" y="1997219"/>
                  <a:pt x="0" y="2033249"/>
                </a:cubicBezTo>
                <a:cubicBezTo>
                  <a:pt x="-28667" y="1769477"/>
                  <a:pt x="-9635" y="1567217"/>
                  <a:pt x="0" y="1355499"/>
                </a:cubicBezTo>
                <a:cubicBezTo>
                  <a:pt x="9635" y="1143781"/>
                  <a:pt x="15529" y="961867"/>
                  <a:pt x="0" y="677750"/>
                </a:cubicBezTo>
                <a:cubicBezTo>
                  <a:pt x="-15529" y="393633"/>
                  <a:pt x="-8665" y="165383"/>
                  <a:pt x="0" y="0"/>
                </a:cubicBezTo>
                <a:close/>
              </a:path>
            </a:pathLst>
          </a:custGeom>
          <a:noFill/>
          <a:ln w="76200">
            <a:solidFill>
              <a:schemeClr val="accent6"/>
            </a:solidFill>
            <a:extLst>
              <a:ext uri="{C807C97D-BFC1-408E-A445-0C87EB9F89A2}">
                <ask:lineSketchStyleProps xmlns:ask="http://schemas.microsoft.com/office/drawing/2018/sketchyshapes" sd="67304212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i="1" kern="1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Example calculation: </a:t>
            </a:r>
          </a:p>
          <a:p>
            <a:pPr marL="285739" indent="-144774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i="1" kern="1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0.1 FTE research associate x (2 fellows/2-yr program) x 2.5 program multiplier= 0.25 FTE</a:t>
            </a:r>
          </a:p>
          <a:p>
            <a:pPr marL="285739" indent="-144774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i="1" kern="100" dirty="0">
                <a:solidFill>
                  <a:schemeClr val="accent6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0.1 FTE biostatistician per 0.2 FTE research associate = 0.125 FTE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3283AAC7-508D-DD90-312F-DDE6E0942F63}"/>
              </a:ext>
            </a:extLst>
          </p:cNvPr>
          <p:cNvGrpSpPr/>
          <p:nvPr/>
        </p:nvGrpSpPr>
        <p:grpSpPr>
          <a:xfrm>
            <a:off x="19246852" y="20443732"/>
            <a:ext cx="16861811" cy="5203296"/>
            <a:chOff x="33671917" y="10806471"/>
            <a:chExt cx="9215395" cy="6243955"/>
          </a:xfrm>
        </p:grpSpPr>
        <p:graphicFrame>
          <p:nvGraphicFramePr>
            <p:cNvPr id="68" name="Chart 67">
              <a:extLst>
                <a:ext uri="{FF2B5EF4-FFF2-40B4-BE49-F238E27FC236}">
                  <a16:creationId xmlns:a16="http://schemas.microsoft.com/office/drawing/2014/main" id="{1270006F-52CD-FCC6-11CC-44F5E01D7A4C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963730613"/>
                </p:ext>
              </p:extLst>
            </p:nvPr>
          </p:nvGraphicFramePr>
          <p:xfrm>
            <a:off x="33671917" y="10806471"/>
            <a:ext cx="9215395" cy="498096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7"/>
            </a:graphicData>
          </a:graphic>
        </p:graphicFrame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D4C281D6-1C4F-4C91-7025-868DE65F6243}"/>
                </a:ext>
              </a:extLst>
            </p:cNvPr>
            <p:cNvGrpSpPr/>
            <p:nvPr/>
          </p:nvGrpSpPr>
          <p:grpSpPr>
            <a:xfrm>
              <a:off x="34259150" y="11685738"/>
              <a:ext cx="8505943" cy="5364688"/>
              <a:chOff x="34259150" y="11685738"/>
              <a:chExt cx="8505943" cy="5364688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761D944F-7D9C-1B29-CE4C-3FDA6DB9C713}"/>
                  </a:ext>
                </a:extLst>
              </p:cNvPr>
              <p:cNvSpPr txBox="1"/>
              <p:nvPr/>
            </p:nvSpPr>
            <p:spPr>
              <a:xfrm>
                <a:off x="34259150" y="15730911"/>
                <a:ext cx="8505943" cy="13195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</a:pPr>
                <a:r>
                  <a:rPr lang="en-US" sz="3200" kern="1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Times New Roman" panose="02020603050405020304" pitchFamily="18" charset="0"/>
                  </a:rPr>
                  <a:t>SI #1 FTE costs increased from ~$3,600 to ~$5,380 per resident/fellow; SI #2 costs increased from ~$404 to ~$727 per resident/fellow.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EAC30ED1-BC9E-E149-4102-B58FF4F61728}"/>
                  </a:ext>
                </a:extLst>
              </p:cNvPr>
              <p:cNvSpPr txBox="1"/>
              <p:nvPr/>
            </p:nvSpPr>
            <p:spPr>
              <a:xfrm>
                <a:off x="37159201" y="11685738"/>
                <a:ext cx="227527" cy="627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4322715A-D711-9261-EA8D-6719B81D0F85}"/>
                  </a:ext>
                </a:extLst>
              </p:cNvPr>
              <p:cNvSpPr txBox="1"/>
              <p:nvPr/>
            </p:nvSpPr>
            <p:spPr>
              <a:xfrm>
                <a:off x="40262646" y="14493664"/>
                <a:ext cx="272279" cy="627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A50B9094-9969-8D46-101D-B8FBD66C7AC5}"/>
                  </a:ext>
                </a:extLst>
              </p:cNvPr>
              <p:cNvSpPr txBox="1"/>
              <p:nvPr/>
            </p:nvSpPr>
            <p:spPr>
              <a:xfrm>
                <a:off x="36654739" y="14502469"/>
                <a:ext cx="233579" cy="627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DCD85452-2BA1-89DC-B0A6-2B8D95E7DE6E}"/>
                  </a:ext>
                </a:extLst>
              </p:cNvPr>
              <p:cNvSpPr txBox="1"/>
              <p:nvPr/>
            </p:nvSpPr>
            <p:spPr>
              <a:xfrm>
                <a:off x="37849109" y="14502469"/>
                <a:ext cx="233579" cy="627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CECDA37B-E359-4DCD-1463-583256BE1F27}"/>
                  </a:ext>
                </a:extLst>
              </p:cNvPr>
              <p:cNvSpPr txBox="1"/>
              <p:nvPr/>
            </p:nvSpPr>
            <p:spPr>
              <a:xfrm>
                <a:off x="39443090" y="13003416"/>
                <a:ext cx="233580" cy="627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985B4A0D-F079-1B3F-1424-17B9D6EA99AE}"/>
                  </a:ext>
                </a:extLst>
              </p:cNvPr>
              <p:cNvSpPr txBox="1"/>
              <p:nvPr/>
            </p:nvSpPr>
            <p:spPr>
              <a:xfrm>
                <a:off x="39053248" y="14502469"/>
                <a:ext cx="272279" cy="627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3775C2C0-F0C6-7156-A0E4-3528F0C97FD1}"/>
                  </a:ext>
                </a:extLst>
              </p:cNvPr>
              <p:cNvSpPr txBox="1"/>
              <p:nvPr/>
            </p:nvSpPr>
            <p:spPr>
              <a:xfrm>
                <a:off x="42307738" y="13485099"/>
                <a:ext cx="233579" cy="6278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17AAB5B8-D51A-F0DA-6EF2-32B074231CB3}"/>
                  </a:ext>
                </a:extLst>
              </p:cNvPr>
              <p:cNvSpPr txBox="1"/>
              <p:nvPr/>
            </p:nvSpPr>
            <p:spPr>
              <a:xfrm>
                <a:off x="38319437" y="12208777"/>
                <a:ext cx="360872" cy="6278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  <a:latin typeface="Verdana" panose="020B0604030504040204" pitchFamily="34" charset="0"/>
                    <a:ea typeface="Verdana" panose="020B0604030504040204" pitchFamily="34" charset="0"/>
                  </a:rPr>
                  <a:t>K</a:t>
                </a:r>
              </a:p>
            </p:txBody>
          </p:sp>
        </p:grpSp>
      </p:grpSp>
      <p:pic>
        <p:nvPicPr>
          <p:cNvPr id="79" name="Picture 78">
            <a:extLst>
              <a:ext uri="{FF2B5EF4-FFF2-40B4-BE49-F238E27FC236}">
                <a16:creationId xmlns:a16="http://schemas.microsoft.com/office/drawing/2014/main" id="{4ABD3DC5-9934-F22B-4708-26060631312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0429700" y="467477"/>
            <a:ext cx="5785438" cy="2497538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BC118737-980A-330F-177D-73A7962EDF1F}"/>
              </a:ext>
            </a:extLst>
          </p:cNvPr>
          <p:cNvSpPr txBox="1"/>
          <p:nvPr/>
        </p:nvSpPr>
        <p:spPr>
          <a:xfrm>
            <a:off x="33686985" y="23508634"/>
            <a:ext cx="427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813E672-6ACF-307A-B509-5EABB78D5414}"/>
              </a:ext>
            </a:extLst>
          </p:cNvPr>
          <p:cNvSpPr txBox="1"/>
          <p:nvPr/>
        </p:nvSpPr>
        <p:spPr>
          <a:xfrm>
            <a:off x="35864642" y="23527844"/>
            <a:ext cx="427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27A7271-7FAF-FFE6-E46B-CEA281EC36C7}"/>
              </a:ext>
            </a:extLst>
          </p:cNvPr>
          <p:cNvSpPr/>
          <p:nvPr/>
        </p:nvSpPr>
        <p:spPr>
          <a:xfrm>
            <a:off x="19148278" y="14969064"/>
            <a:ext cx="17179849" cy="49946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819F3B-7F7D-AEEC-7A33-0DF6ACC64561}"/>
              </a:ext>
            </a:extLst>
          </p:cNvPr>
          <p:cNvSpPr/>
          <p:nvPr/>
        </p:nvSpPr>
        <p:spPr>
          <a:xfrm>
            <a:off x="19148279" y="20222858"/>
            <a:ext cx="17179848" cy="575931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26145"/>
      </p:ext>
    </p:extLst>
  </p:cSld>
  <p:clrMapOvr>
    <a:masterClrMapping/>
  </p:clrMapOvr>
</p:sld>
</file>

<file path=ppt/theme/theme1.xml><?xml version="1.0" encoding="utf-8"?>
<a:theme xmlns:a="http://schemas.openxmlformats.org/drawingml/2006/main" name="AAH Theme">
  <a:themeElements>
    <a:clrScheme name="AAH Brand Colors 2019">
      <a:dk1>
        <a:srgbClr val="000000"/>
      </a:dk1>
      <a:lt1>
        <a:srgbClr val="FFFFFF"/>
      </a:lt1>
      <a:dk2>
        <a:srgbClr val="00304B"/>
      </a:dk2>
      <a:lt2>
        <a:srgbClr val="A3A8AB"/>
      </a:lt2>
      <a:accent1>
        <a:srgbClr val="4A1852"/>
      </a:accent1>
      <a:accent2>
        <a:srgbClr val="00A5D5"/>
      </a:accent2>
      <a:accent3>
        <a:srgbClr val="004239"/>
      </a:accent3>
      <a:accent4>
        <a:srgbClr val="A1CB67"/>
      </a:accent4>
      <a:accent5>
        <a:srgbClr val="ED9F33"/>
      </a:accent5>
      <a:accent6>
        <a:srgbClr val="B43984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H Theme" id="{AC0099BC-DA7D-2145-956E-AA7DB1F3AC17}" vid="{BE8CB45D-4617-B54D-96AF-9536AE2418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11130</TotalTime>
  <Words>1001</Words>
  <Application>Microsoft Office PowerPoint</Application>
  <PresentationFormat>Custom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Verdana</vt:lpstr>
      <vt:lpstr>AAH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Mindi Apicella</cp:lastModifiedBy>
  <cp:revision>182</cp:revision>
  <cp:lastPrinted>2019-10-17T16:21:35Z</cp:lastPrinted>
  <dcterms:created xsi:type="dcterms:W3CDTF">2019-10-14T18:20:14Z</dcterms:created>
  <dcterms:modified xsi:type="dcterms:W3CDTF">2025-02-12T21:13:46Z</dcterms:modified>
</cp:coreProperties>
</file>